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332" r:id="rId2"/>
    <p:sldId id="347" r:id="rId3"/>
    <p:sldId id="348" r:id="rId4"/>
    <p:sldId id="349" r:id="rId5"/>
    <p:sldId id="340" r:id="rId6"/>
    <p:sldId id="309" r:id="rId7"/>
    <p:sldId id="341" r:id="rId8"/>
    <p:sldId id="344" r:id="rId9"/>
    <p:sldId id="343" r:id="rId10"/>
    <p:sldId id="339" r:id="rId11"/>
    <p:sldId id="346" r:id="rId12"/>
    <p:sldId id="337" r:id="rId13"/>
    <p:sldId id="350" r:id="rId14"/>
    <p:sldId id="342" r:id="rId15"/>
    <p:sldId id="351"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3C6-6787-E600-97F4-B6AD0FA83631}" name="Benjamin BELLEGARDE" initials="BB" userId="S::benjamin.bellegarde@nouvelle-aquitaine.fr::27231882-4dcc-4488-836f-5c020a9e9ca2" providerId="AD"/>
  <p188:author id="{254E5DDC-CC72-1E43-C72F-2C9DB7CF35D6}" name="Delphine ROPITAL" initials="DR" userId="S::delphine.ropital@nouvelle-aquitaine.fr::8c469165-7326-4153-a7f5-80d2024343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2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39200-09C8-4DCB-8503-50F442AF830C}" type="datetimeFigureOut">
              <a:rPr lang="fr-FR" smtClean="0"/>
              <a:t>25/02/2026</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3394B-5BCF-4016-AB6F-87D700D6D870}" type="slidenum">
              <a:rPr lang="fr-FR" smtClean="0"/>
              <a:t>‹N°›</a:t>
            </a:fld>
            <a:endParaRPr lang="fr-FR"/>
          </a:p>
        </p:txBody>
      </p:sp>
    </p:spTree>
    <p:extLst>
      <p:ext uri="{BB962C8B-B14F-4D97-AF65-F5344CB8AC3E}">
        <p14:creationId xmlns:p14="http://schemas.microsoft.com/office/powerpoint/2010/main" val="1381281417"/>
      </p:ext>
    </p:extLst>
  </p:cSld>
  <p:clrMap bg1="lt1" tx1="dk1" bg2="lt2" tx2="dk2" accent1="accent1" accent2="accent2" accent3="accent3" accent4="accent4" accent5="accent5" accent6="accent6" hlink="hlink" folHlink="folHlink"/>
  <p:notesStyle>
    <a:lvl1pPr marL="0" algn="l" defTabSz="538808" rtl="0" eaLnBrk="1" latinLnBrk="0" hangingPunct="1">
      <a:defRPr sz="707" kern="1200">
        <a:solidFill>
          <a:schemeClr val="tx1"/>
        </a:solidFill>
        <a:latin typeface="+mn-lt"/>
        <a:ea typeface="+mn-ea"/>
        <a:cs typeface="+mn-cs"/>
      </a:defRPr>
    </a:lvl1pPr>
    <a:lvl2pPr marL="269404" algn="l" defTabSz="538808" rtl="0" eaLnBrk="1" latinLnBrk="0" hangingPunct="1">
      <a:defRPr sz="707" kern="1200">
        <a:solidFill>
          <a:schemeClr val="tx1"/>
        </a:solidFill>
        <a:latin typeface="+mn-lt"/>
        <a:ea typeface="+mn-ea"/>
        <a:cs typeface="+mn-cs"/>
      </a:defRPr>
    </a:lvl2pPr>
    <a:lvl3pPr marL="538808" algn="l" defTabSz="538808" rtl="0" eaLnBrk="1" latinLnBrk="0" hangingPunct="1">
      <a:defRPr sz="707" kern="1200">
        <a:solidFill>
          <a:schemeClr val="tx1"/>
        </a:solidFill>
        <a:latin typeface="+mn-lt"/>
        <a:ea typeface="+mn-ea"/>
        <a:cs typeface="+mn-cs"/>
      </a:defRPr>
    </a:lvl3pPr>
    <a:lvl4pPr marL="808213" algn="l" defTabSz="538808" rtl="0" eaLnBrk="1" latinLnBrk="0" hangingPunct="1">
      <a:defRPr sz="707" kern="1200">
        <a:solidFill>
          <a:schemeClr val="tx1"/>
        </a:solidFill>
        <a:latin typeface="+mn-lt"/>
        <a:ea typeface="+mn-ea"/>
        <a:cs typeface="+mn-cs"/>
      </a:defRPr>
    </a:lvl4pPr>
    <a:lvl5pPr marL="1077617" algn="l" defTabSz="538808" rtl="0" eaLnBrk="1" latinLnBrk="0" hangingPunct="1">
      <a:defRPr sz="707" kern="1200">
        <a:solidFill>
          <a:schemeClr val="tx1"/>
        </a:solidFill>
        <a:latin typeface="+mn-lt"/>
        <a:ea typeface="+mn-ea"/>
        <a:cs typeface="+mn-cs"/>
      </a:defRPr>
    </a:lvl5pPr>
    <a:lvl6pPr marL="1347021" algn="l" defTabSz="538808" rtl="0" eaLnBrk="1" latinLnBrk="0" hangingPunct="1">
      <a:defRPr sz="707" kern="1200">
        <a:solidFill>
          <a:schemeClr val="tx1"/>
        </a:solidFill>
        <a:latin typeface="+mn-lt"/>
        <a:ea typeface="+mn-ea"/>
        <a:cs typeface="+mn-cs"/>
      </a:defRPr>
    </a:lvl6pPr>
    <a:lvl7pPr marL="1616425" algn="l" defTabSz="538808" rtl="0" eaLnBrk="1" latinLnBrk="0" hangingPunct="1">
      <a:defRPr sz="707" kern="1200">
        <a:solidFill>
          <a:schemeClr val="tx1"/>
        </a:solidFill>
        <a:latin typeface="+mn-lt"/>
        <a:ea typeface="+mn-ea"/>
        <a:cs typeface="+mn-cs"/>
      </a:defRPr>
    </a:lvl7pPr>
    <a:lvl8pPr marL="1885829" algn="l" defTabSz="538808" rtl="0" eaLnBrk="1" latinLnBrk="0" hangingPunct="1">
      <a:defRPr sz="707" kern="1200">
        <a:solidFill>
          <a:schemeClr val="tx1"/>
        </a:solidFill>
        <a:latin typeface="+mn-lt"/>
        <a:ea typeface="+mn-ea"/>
        <a:cs typeface="+mn-cs"/>
      </a:defRPr>
    </a:lvl8pPr>
    <a:lvl9pPr marL="2155233" algn="l" defTabSz="538808" rtl="0" eaLnBrk="1" latinLnBrk="0" hangingPunct="1">
      <a:defRPr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a:t>
            </a:fld>
            <a:endParaRPr lang="fr-FR"/>
          </a:p>
        </p:txBody>
      </p:sp>
    </p:spTree>
    <p:extLst>
      <p:ext uri="{BB962C8B-B14F-4D97-AF65-F5344CB8AC3E}">
        <p14:creationId xmlns:p14="http://schemas.microsoft.com/office/powerpoint/2010/main" val="24022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14</a:t>
            </a:fld>
            <a:endParaRPr lang="fr-FR"/>
          </a:p>
        </p:txBody>
      </p:sp>
    </p:spTree>
    <p:extLst>
      <p:ext uri="{BB962C8B-B14F-4D97-AF65-F5344CB8AC3E}">
        <p14:creationId xmlns:p14="http://schemas.microsoft.com/office/powerpoint/2010/main" val="249424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3089-5C1D-A747-16E7-40E8E1836E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A46D3D-581E-BB91-C6C6-3F0FDF9CAC81}"/>
              </a:ext>
            </a:extLst>
          </p:cNvPr>
          <p:cNvSpPr>
            <a:spLocks noGrp="1" noRot="1" noChangeAspect="1"/>
          </p:cNvSpPr>
          <p:nvPr>
            <p:ph type="sldImg"/>
          </p:nvPr>
        </p:nvSpPr>
        <p:spPr>
          <a:xfrm>
            <a:off x="2239963" y="1243013"/>
            <a:ext cx="2317750" cy="3346450"/>
          </a:xfrm>
        </p:spPr>
      </p:sp>
      <p:sp>
        <p:nvSpPr>
          <p:cNvPr id="3" name="Espace réservé des commentaires 2">
            <a:extLst>
              <a:ext uri="{FF2B5EF4-FFF2-40B4-BE49-F238E27FC236}">
                <a16:creationId xmlns:a16="http://schemas.microsoft.com/office/drawing/2014/main" id="{89C29898-B296-7808-A916-0B3D0424D5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7D89130-8C30-8D77-5476-D5E1BE90F94D}"/>
              </a:ext>
            </a:extLst>
          </p:cNvPr>
          <p:cNvSpPr>
            <a:spLocks noGrp="1"/>
          </p:cNvSpPr>
          <p:nvPr>
            <p:ph type="sldNum" sz="quarter" idx="10"/>
          </p:nvPr>
        </p:nvSpPr>
        <p:spPr/>
        <p:txBody>
          <a:bodyPr/>
          <a:lstStyle/>
          <a:p>
            <a:fld id="{B98E45D6-E74B-40D0-BD82-FD3DD9FE968A}" type="slidenum">
              <a:rPr lang="fr-FR" smtClean="0"/>
              <a:t>15</a:t>
            </a:fld>
            <a:endParaRPr lang="fr-FR" dirty="0"/>
          </a:p>
        </p:txBody>
      </p:sp>
    </p:spTree>
    <p:extLst>
      <p:ext uri="{BB962C8B-B14F-4D97-AF65-F5344CB8AC3E}">
        <p14:creationId xmlns:p14="http://schemas.microsoft.com/office/powerpoint/2010/main" val="160286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6</a:t>
            </a:fld>
            <a:endParaRPr lang="fr-FR"/>
          </a:p>
        </p:txBody>
      </p:sp>
    </p:spTree>
    <p:extLst>
      <p:ext uri="{BB962C8B-B14F-4D97-AF65-F5344CB8AC3E}">
        <p14:creationId xmlns:p14="http://schemas.microsoft.com/office/powerpoint/2010/main" val="136797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7</a:t>
            </a:fld>
            <a:endParaRPr lang="fr-FR"/>
          </a:p>
        </p:txBody>
      </p:sp>
    </p:spTree>
    <p:extLst>
      <p:ext uri="{BB962C8B-B14F-4D97-AF65-F5344CB8AC3E}">
        <p14:creationId xmlns:p14="http://schemas.microsoft.com/office/powerpoint/2010/main" val="112030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8</a:t>
            </a:fld>
            <a:endParaRPr lang="fr-FR"/>
          </a:p>
        </p:txBody>
      </p:sp>
    </p:spTree>
    <p:extLst>
      <p:ext uri="{BB962C8B-B14F-4D97-AF65-F5344CB8AC3E}">
        <p14:creationId xmlns:p14="http://schemas.microsoft.com/office/powerpoint/2010/main" val="358116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9</a:t>
            </a:fld>
            <a:endParaRPr lang="fr-FR"/>
          </a:p>
        </p:txBody>
      </p:sp>
    </p:spTree>
    <p:extLst>
      <p:ext uri="{BB962C8B-B14F-4D97-AF65-F5344CB8AC3E}">
        <p14:creationId xmlns:p14="http://schemas.microsoft.com/office/powerpoint/2010/main" val="93909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10</a:t>
            </a:fld>
            <a:endParaRPr lang="fr-FR"/>
          </a:p>
        </p:txBody>
      </p:sp>
    </p:spTree>
    <p:extLst>
      <p:ext uri="{BB962C8B-B14F-4D97-AF65-F5344CB8AC3E}">
        <p14:creationId xmlns:p14="http://schemas.microsoft.com/office/powerpoint/2010/main" val="173176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11</a:t>
            </a:fld>
            <a:endParaRPr lang="fr-FR" dirty="0"/>
          </a:p>
        </p:txBody>
      </p:sp>
    </p:spTree>
    <p:extLst>
      <p:ext uri="{BB962C8B-B14F-4D97-AF65-F5344CB8AC3E}">
        <p14:creationId xmlns:p14="http://schemas.microsoft.com/office/powerpoint/2010/main" val="201270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3013"/>
            <a:ext cx="2317750" cy="3346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12</a:t>
            </a:fld>
            <a:endParaRPr lang="fr-FR" dirty="0"/>
          </a:p>
        </p:txBody>
      </p:sp>
    </p:spTree>
    <p:extLst>
      <p:ext uri="{BB962C8B-B14F-4D97-AF65-F5344CB8AC3E}">
        <p14:creationId xmlns:p14="http://schemas.microsoft.com/office/powerpoint/2010/main" val="19566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3D9D-C208-55DA-FE3D-79CF6A3839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504CA7-A240-3F68-F39E-A4535672F7FD}"/>
              </a:ext>
            </a:extLst>
          </p:cNvPr>
          <p:cNvSpPr>
            <a:spLocks noGrp="1" noRot="1" noChangeAspect="1"/>
          </p:cNvSpPr>
          <p:nvPr>
            <p:ph type="sldImg"/>
          </p:nvPr>
        </p:nvSpPr>
        <p:spPr>
          <a:xfrm>
            <a:off x="2239963" y="1243013"/>
            <a:ext cx="2317750" cy="3346450"/>
          </a:xfrm>
        </p:spPr>
      </p:sp>
      <p:sp>
        <p:nvSpPr>
          <p:cNvPr id="3" name="Espace réservé des commentaires 2">
            <a:extLst>
              <a:ext uri="{FF2B5EF4-FFF2-40B4-BE49-F238E27FC236}">
                <a16:creationId xmlns:a16="http://schemas.microsoft.com/office/drawing/2014/main" id="{08B1ADF2-031C-86DA-7CFA-597E9383D02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EEBA85-58B8-C80E-B979-28A75BD04FB2}"/>
              </a:ext>
            </a:extLst>
          </p:cNvPr>
          <p:cNvSpPr>
            <a:spLocks noGrp="1"/>
          </p:cNvSpPr>
          <p:nvPr>
            <p:ph type="sldNum" sz="quarter" idx="10"/>
          </p:nvPr>
        </p:nvSpPr>
        <p:spPr/>
        <p:txBody>
          <a:bodyPr/>
          <a:lstStyle/>
          <a:p>
            <a:fld id="{B98E45D6-E74B-40D0-BD82-FD3DD9FE968A}" type="slidenum">
              <a:rPr lang="fr-FR" smtClean="0"/>
              <a:t>13</a:t>
            </a:fld>
            <a:endParaRPr lang="fr-FR" dirty="0"/>
          </a:p>
        </p:txBody>
      </p:sp>
    </p:spTree>
    <p:extLst>
      <p:ext uri="{BB962C8B-B14F-4D97-AF65-F5344CB8AC3E}">
        <p14:creationId xmlns:p14="http://schemas.microsoft.com/office/powerpoint/2010/main" val="314423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26D92F74-C33F-4C06-A200-AEAE7505BD91}" type="datetimeFigureOut">
              <a:rPr lang="fr-FR" smtClean="0"/>
              <a:t>25/02/2026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198451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6D92F74-C33F-4C06-A200-AEAE7505BD91}" type="datetimeFigureOut">
              <a:rPr lang="fr-FR" smtClean="0"/>
              <a:t>25/02/2026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266344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6D92F74-C33F-4C06-A200-AEAE7505BD91}" type="datetimeFigureOut">
              <a:rPr lang="fr-FR" smtClean="0"/>
              <a:t>25/02/2026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260161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6D92F74-C33F-4C06-A200-AEAE7505BD91}" type="datetimeFigureOut">
              <a:rPr lang="fr-FR" smtClean="0"/>
              <a:t>25/02/2026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329134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D92F74-C33F-4C06-A200-AEAE7505BD91}" type="datetimeFigureOut">
              <a:rPr lang="fr-FR" smtClean="0"/>
              <a:t>25/02/2026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14814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26D92F74-C33F-4C06-A200-AEAE7505BD91}" type="datetimeFigureOut">
              <a:rPr lang="fr-FR" smtClean="0"/>
              <a:t>25/02/2026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367898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26D92F74-C33F-4C06-A200-AEAE7505BD91}" type="datetimeFigureOut">
              <a:rPr lang="fr-FR" smtClean="0"/>
              <a:t>25/02/2026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152852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26D92F74-C33F-4C06-A200-AEAE7505BD91}" type="datetimeFigureOut">
              <a:rPr lang="fr-FR" smtClean="0"/>
              <a:t>25/02/2026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291680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92F74-C33F-4C06-A200-AEAE7505BD91}" type="datetimeFigureOut">
              <a:rPr lang="fr-FR" smtClean="0"/>
              <a:t>25/02/2026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226626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D92F74-C33F-4C06-A200-AEAE7505BD91}" type="datetimeFigureOut">
              <a:rPr lang="fr-FR" smtClean="0"/>
              <a:t>25/02/2026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9574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D92F74-C33F-4C06-A200-AEAE7505BD91}" type="datetimeFigureOut">
              <a:rPr lang="fr-FR" smtClean="0"/>
              <a:t>25/02/2026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3DAE93-945E-40C4-A370-F6FAE91EF89F}" type="slidenum">
              <a:rPr lang="fr-FR" smtClean="0"/>
              <a:t>‹N°›</a:t>
            </a:fld>
            <a:endParaRPr lang="fr-FR"/>
          </a:p>
        </p:txBody>
      </p:sp>
    </p:spTree>
    <p:extLst>
      <p:ext uri="{BB962C8B-B14F-4D97-AF65-F5344CB8AC3E}">
        <p14:creationId xmlns:p14="http://schemas.microsoft.com/office/powerpoint/2010/main" val="120337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6D92F74-C33F-4C06-A200-AEAE7505BD91}" type="datetimeFigureOut">
              <a:rPr lang="fr-FR" smtClean="0"/>
              <a:t>25/02/2026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B3DAE93-945E-40C4-A370-F6FAE91EF89F}" type="slidenum">
              <a:rPr lang="fr-FR" smtClean="0"/>
              <a:t>‹N°›</a:t>
            </a:fld>
            <a:endParaRPr lang="fr-FR"/>
          </a:p>
        </p:txBody>
      </p:sp>
    </p:spTree>
    <p:extLst>
      <p:ext uri="{BB962C8B-B14F-4D97-AF65-F5344CB8AC3E}">
        <p14:creationId xmlns:p14="http://schemas.microsoft.com/office/powerpoint/2010/main" val="27307749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hyperlink" Target="mailto:contact@nouvelle-aquitaine.f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contact@nouvelle-aquitaine.fr" TargetMode="Externa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contact@nouvelle-aquitaine.fr" TargetMode="External"/><Relationship Id="rId7" Type="http://schemas.openxmlformats.org/officeDocument/2006/relationships/hyperlink" Target="http://pixabay.com/fr/signalisation-attention-38589/"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contact@nouvelle-aquitaine.fr" TargetMode="External"/><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contact@nouvelle-aquitaine.fr" TargetMode="External"/><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contact@nouvelle-aquitaine.f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contact@nouvelle-aquitaine.f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mailto:contact@nouvelle-aquitaine.f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ntact@nouvelle-aquitaine.fr"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ntact@nouvelle-aquitaine.fr"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hyperlink" Target="mailto:contact@nouvelle-aquitaine.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contact@nouvelle-aquitaine.fr"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contact@nouvelle-aquitaine.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1"/>
            <a:ext cx="6857302" cy="9694557"/>
          </a:xfrm>
          <a:prstGeom prst="rect">
            <a:avLst/>
          </a:prstGeom>
        </p:spPr>
      </p:pic>
      <p:pic>
        <p:nvPicPr>
          <p:cNvPr id="5" name="Image 4">
            <a:extLst>
              <a:ext uri="{FF2B5EF4-FFF2-40B4-BE49-F238E27FC236}">
                <a16:creationId xmlns:a16="http://schemas.microsoft.com/office/drawing/2014/main" id="{53776E76-6032-6282-FF40-0155BA0F4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712" y="8233106"/>
            <a:ext cx="3577590" cy="1258570"/>
          </a:xfrm>
          <a:prstGeom prst="rect">
            <a:avLst/>
          </a:prstGeom>
        </p:spPr>
      </p:pic>
      <p:sp>
        <p:nvSpPr>
          <p:cNvPr id="6" name="ZoneTexte 5">
            <a:extLst>
              <a:ext uri="{FF2B5EF4-FFF2-40B4-BE49-F238E27FC236}">
                <a16:creationId xmlns:a16="http://schemas.microsoft.com/office/drawing/2014/main" id="{EDDEBF2A-0B7A-894D-8870-5AE7297D070F}"/>
              </a:ext>
            </a:extLst>
          </p:cNvPr>
          <p:cNvSpPr txBox="1"/>
          <p:nvPr/>
        </p:nvSpPr>
        <p:spPr>
          <a:xfrm>
            <a:off x="379741" y="6945989"/>
            <a:ext cx="6400800" cy="1200329"/>
          </a:xfrm>
          <a:prstGeom prst="rect">
            <a:avLst/>
          </a:prstGeom>
          <a:noFill/>
        </p:spPr>
        <p:txBody>
          <a:bodyPr wrap="square" rtlCol="0">
            <a:spAutoFit/>
          </a:bodyPr>
          <a:lstStyle/>
          <a:p>
            <a:pPr algn="just"/>
            <a:r>
              <a:rPr lang="fr-FR" dirty="0">
                <a:latin typeface="TeXGyreAdventor" panose="00000500000000000000" pitchFamily="50" charset="0"/>
                <a:cs typeface="Times New Roman" panose="02020603050405020304" pitchFamily="18" charset="0"/>
              </a:rPr>
              <a:t>Cette notice accompagne le Guide d’utilisation pour déposer une demande de subvention européenne – Mes démarches en Nouvelle-Aquitaine pour le dispositif 70.30.01 MAEC PRM</a:t>
            </a:r>
            <a:endParaRPr lang="fr-FR" dirty="0"/>
          </a:p>
        </p:txBody>
      </p:sp>
      <p:sp>
        <p:nvSpPr>
          <p:cNvPr id="7" name="ZoneTexte 6">
            <a:extLst>
              <a:ext uri="{FF2B5EF4-FFF2-40B4-BE49-F238E27FC236}">
                <a16:creationId xmlns:a16="http://schemas.microsoft.com/office/drawing/2014/main" id="{827073EF-BF7C-4879-56EA-913BDF026565}"/>
              </a:ext>
            </a:extLst>
          </p:cNvPr>
          <p:cNvSpPr txBox="1"/>
          <p:nvPr/>
        </p:nvSpPr>
        <p:spPr>
          <a:xfrm>
            <a:off x="417774" y="4077837"/>
            <a:ext cx="5609228" cy="769441"/>
          </a:xfrm>
          <a:prstGeom prst="rect">
            <a:avLst/>
          </a:prstGeom>
          <a:noFill/>
        </p:spPr>
        <p:txBody>
          <a:bodyPr wrap="none" rtlCol="0">
            <a:spAutoFit/>
          </a:bodyPr>
          <a:lstStyle/>
          <a:p>
            <a:r>
              <a:rPr lang="fr-FR" sz="2200" b="1" dirty="0">
                <a:solidFill>
                  <a:srgbClr val="00419A"/>
                </a:solidFill>
                <a:latin typeface="TeXGyreAdventor" panose="00000500000000000000" pitchFamily="50" charset="0"/>
                <a:ea typeface="Arial Unicode MS" panose="020B0604020202020204" pitchFamily="34" charset="-128"/>
                <a:cs typeface="Times New Roman" panose="02020603050405020304" pitchFamily="18" charset="0"/>
              </a:rPr>
              <a:t>Aide au dépôt du dossier MAEC PRM - </a:t>
            </a:r>
          </a:p>
          <a:p>
            <a:r>
              <a:rPr lang="fr-FR" sz="2200" b="1" dirty="0">
                <a:solidFill>
                  <a:srgbClr val="00419A"/>
                </a:solidFill>
                <a:latin typeface="TeXGyreAdventor" panose="00000500000000000000" pitchFamily="50" charset="0"/>
                <a:ea typeface="Arial Unicode MS" panose="020B0604020202020204" pitchFamily="34" charset="-128"/>
                <a:cs typeface="Times New Roman" panose="02020603050405020304" pitchFamily="18" charset="0"/>
              </a:rPr>
              <a:t>MAEC Protection des Races Menacées</a:t>
            </a:r>
          </a:p>
        </p:txBody>
      </p:sp>
      <p:sp>
        <p:nvSpPr>
          <p:cNvPr id="8" name="ZoneTexte 7">
            <a:extLst>
              <a:ext uri="{FF2B5EF4-FFF2-40B4-BE49-F238E27FC236}">
                <a16:creationId xmlns:a16="http://schemas.microsoft.com/office/drawing/2014/main" id="{03226696-114A-9B30-5C62-67B4953149B2}"/>
              </a:ext>
            </a:extLst>
          </p:cNvPr>
          <p:cNvSpPr txBox="1"/>
          <p:nvPr/>
        </p:nvSpPr>
        <p:spPr>
          <a:xfrm>
            <a:off x="3279712" y="4792129"/>
            <a:ext cx="3432312" cy="319639"/>
          </a:xfrm>
          <a:prstGeom prst="rect">
            <a:avLst/>
          </a:prstGeom>
          <a:noFill/>
        </p:spPr>
        <p:txBody>
          <a:bodyPr wrap="square">
            <a:spAutoFit/>
          </a:bodyPr>
          <a:lstStyle/>
          <a:p>
            <a:pPr algn="r">
              <a:lnSpc>
                <a:spcPct val="115000"/>
              </a:lnSpc>
              <a:spcBef>
                <a:spcPts val="600"/>
              </a:spcBef>
            </a:pPr>
            <a:r>
              <a:rPr lang="fr-FR" sz="1400" b="1" i="1" dirty="0">
                <a:effectLst/>
                <a:latin typeface="TeXGyreAdventor" panose="00000500000000000000" pitchFamily="50" charset="0"/>
                <a:ea typeface="Times New Roman" panose="02020603050405020304" pitchFamily="18" charset="0"/>
                <a:cs typeface="Times New Roman" panose="02020603050405020304" pitchFamily="18" charset="0"/>
              </a:rPr>
              <a:t>Version 1 du 09/03/2026</a:t>
            </a:r>
            <a:endParaRPr lang="fr-FR"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8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9A2BF6C-64CC-451F-A9C2-4CD7BD908FB7}"/>
              </a:ext>
            </a:extLst>
          </p:cNvPr>
          <p:cNvPicPr>
            <a:picLocks noChangeAspect="1"/>
          </p:cNvPicPr>
          <p:nvPr/>
        </p:nvPicPr>
        <p:blipFill rotWithShape="1">
          <a:blip r:embed="rId3"/>
          <a:srcRect b="19716"/>
          <a:stretch/>
        </p:blipFill>
        <p:spPr>
          <a:xfrm>
            <a:off x="0" y="2742604"/>
            <a:ext cx="6858000" cy="4010682"/>
          </a:xfrm>
          <a:prstGeom prst="rect">
            <a:avLst/>
          </a:prstGeom>
        </p:spPr>
      </p:pic>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4"/>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a:solidFill>
                  <a:schemeClr val="bg1"/>
                </a:solidFill>
                <a:latin typeface="Roboto" pitchFamily="2" charset="0"/>
                <a:ea typeface="Roboto" pitchFamily="2" charset="0"/>
                <a:cs typeface="Arial" panose="020B0604020202020204" pitchFamily="34" charset="0"/>
              </a:rPr>
              <a:t>	Onglet 3 – Rubrique Projet</a:t>
            </a:r>
            <a:endParaRPr lang="fr-FR" sz="1270" b="1">
              <a:solidFill>
                <a:schemeClr val="bg1"/>
              </a:solidFill>
              <a:latin typeface="Roboto" pitchFamily="2" charset="0"/>
              <a:ea typeface="Roboto" pitchFamily="2" charset="0"/>
              <a:cs typeface="Arial" panose="020B0604020202020204" pitchFamily="34" charset="0"/>
            </a:endParaRPr>
          </a:p>
        </p:txBody>
      </p:sp>
      <p:sp>
        <p:nvSpPr>
          <p:cNvPr id="12" name="Rectangle 9"/>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14" name="Rectangle 11"/>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10</a:t>
            </a:fld>
            <a:endParaRPr lang="fr-FR"/>
          </a:p>
        </p:txBody>
      </p:sp>
      <p:sp>
        <p:nvSpPr>
          <p:cNvPr id="2" name="ZoneTexte 1">
            <a:extLst>
              <a:ext uri="{FF2B5EF4-FFF2-40B4-BE49-F238E27FC236}">
                <a16:creationId xmlns:a16="http://schemas.microsoft.com/office/drawing/2014/main" id="{E5AC4921-E02B-604A-3545-D21A00D7D300}"/>
              </a:ext>
            </a:extLst>
          </p:cNvPr>
          <p:cNvSpPr txBox="1"/>
          <p:nvPr/>
        </p:nvSpPr>
        <p:spPr>
          <a:xfrm>
            <a:off x="0" y="1909712"/>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Indicateurs régionaux agricoles</a:t>
            </a: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15" name="ZoneTexte 14">
            <a:extLst>
              <a:ext uri="{FF2B5EF4-FFF2-40B4-BE49-F238E27FC236}">
                <a16:creationId xmlns:a16="http://schemas.microsoft.com/office/drawing/2014/main" id="{CD010621-59A5-D226-AC46-EB3E77AA9ED9}"/>
              </a:ext>
            </a:extLst>
          </p:cNvPr>
          <p:cNvSpPr txBox="1"/>
          <p:nvPr/>
        </p:nvSpPr>
        <p:spPr>
          <a:xfrm>
            <a:off x="1093505" y="7141946"/>
            <a:ext cx="4625340" cy="646331"/>
          </a:xfrm>
          <a:prstGeom prst="rect">
            <a:avLst/>
          </a:prstGeom>
          <a:solidFill>
            <a:srgbClr val="FFD5D5"/>
          </a:solidFill>
        </p:spPr>
        <p:txBody>
          <a:bodyPr wrap="square" rtlCol="0">
            <a:spAutoFit/>
          </a:bodyPr>
          <a:lstStyle/>
          <a:p>
            <a:pPr marL="285750" indent="-285750">
              <a:buFont typeface="Wingdings" panose="05000000000000000000" pitchFamily="2" charset="2"/>
              <a:buChar char="Ø"/>
            </a:pPr>
            <a:r>
              <a:rPr lang="fr-FR" sz="1200" dirty="0"/>
              <a:t>Ces informations sont purement indicatives. </a:t>
            </a:r>
            <a:br>
              <a:rPr lang="fr-FR" sz="1200" dirty="0"/>
            </a:br>
            <a:r>
              <a:rPr lang="fr-FR" sz="1200" dirty="0"/>
              <a:t>Si vous n’êtes pas concernés choisissez « Sans objet »</a:t>
            </a:r>
            <a:br>
              <a:rPr lang="fr-FR" sz="1200" dirty="0"/>
            </a:br>
            <a:r>
              <a:rPr lang="fr-FR" sz="1200" dirty="0"/>
              <a:t>En cas de doute, indiquer « Non »</a:t>
            </a:r>
          </a:p>
        </p:txBody>
      </p:sp>
      <p:pic>
        <p:nvPicPr>
          <p:cNvPr id="3" name="Image 2">
            <a:extLst>
              <a:ext uri="{FF2B5EF4-FFF2-40B4-BE49-F238E27FC236}">
                <a16:creationId xmlns:a16="http://schemas.microsoft.com/office/drawing/2014/main" id="{7081E665-A2EC-E17F-F3DE-30EF84E3B53C}"/>
              </a:ext>
            </a:extLst>
          </p:cNvPr>
          <p:cNvPicPr>
            <a:picLocks noChangeAspect="1"/>
          </p:cNvPicPr>
          <p:nvPr/>
        </p:nvPicPr>
        <p:blipFill>
          <a:blip r:embed="rId6"/>
          <a:stretch>
            <a:fillRect/>
          </a:stretch>
        </p:blipFill>
        <p:spPr>
          <a:xfrm>
            <a:off x="0" y="1334556"/>
            <a:ext cx="4212701" cy="445047"/>
          </a:xfrm>
          <a:prstGeom prst="rect">
            <a:avLst/>
          </a:prstGeom>
        </p:spPr>
      </p:pic>
    </p:spTree>
    <p:extLst>
      <p:ext uri="{BB962C8B-B14F-4D97-AF65-F5344CB8AC3E}">
        <p14:creationId xmlns:p14="http://schemas.microsoft.com/office/powerpoint/2010/main" val="140931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dirty="0">
                <a:latin typeface="Roboto" pitchFamily="2" charset="0"/>
                <a:ea typeface="Roboto" pitchFamily="2" charset="0"/>
              </a:rPr>
              <a:t>Mes démarches en Nouvelle-Aquitaine</a:t>
            </a:r>
            <a:endParaRPr lang="fr-FR" sz="1452" dirty="0">
              <a:latin typeface="Roboto" pitchFamily="2" charset="0"/>
              <a:ea typeface="Roboto" pitchFamily="2" charset="0"/>
            </a:endParaRPr>
          </a:p>
          <a:p>
            <a:pPr marL="17963" algn="r">
              <a:spcBef>
                <a:spcPts val="7"/>
              </a:spcBef>
            </a:pPr>
            <a:r>
              <a:rPr lang="fr-FR" sz="1452" b="1" dirty="0">
                <a:solidFill>
                  <a:srgbClr val="E20437"/>
                </a:solidFill>
                <a:latin typeface="Roboto" pitchFamily="2" charset="0"/>
                <a:ea typeface="Roboto" pitchFamily="2" charset="0"/>
              </a:rPr>
              <a:t>Renseignement du formulaire</a:t>
            </a:r>
            <a:endParaRPr lang="fr-FR" sz="1452" dirty="0">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dirty="0">
                <a:latin typeface="Roboto" pitchFamily="2" charset="0"/>
                <a:ea typeface="Roboto" pitchFamily="2" charset="0"/>
              </a:rPr>
              <a:t>Besoin d’aide ? Contactez nos conseillers Relation Usagers au 05 49 38 49 38 ou via </a:t>
            </a:r>
            <a:r>
              <a:rPr lang="fr-FR" sz="907" dirty="0">
                <a:latin typeface="Roboto" pitchFamily="2" charset="0"/>
                <a:ea typeface="Roboto" pitchFamily="2" charset="0"/>
                <a:hlinkClick r:id="rId3"/>
              </a:rPr>
              <a:t>contact@nouvelle-aquitaine.fr</a:t>
            </a:r>
            <a:endParaRPr lang="fr-FR" sz="907" dirty="0">
              <a:latin typeface="Roboto" pitchFamily="2" charset="0"/>
              <a:ea typeface="Roboto" pitchFamily="2" charset="0"/>
            </a:endParaRPr>
          </a:p>
          <a:p>
            <a:pPr algn="ctr"/>
            <a:r>
              <a:rPr lang="fr-FR" sz="907" dirty="0">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Onglet 4 – Rubrique Plan de financement</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12" name="Rectangle 9"/>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14" name="Rectangle 11"/>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11</a:t>
            </a:fld>
            <a:endParaRPr lang="fr-FR" dirty="0"/>
          </a:p>
        </p:txBody>
      </p:sp>
      <p:sp>
        <p:nvSpPr>
          <p:cNvPr id="2" name="ZoneTexte 1">
            <a:extLst>
              <a:ext uri="{FF2B5EF4-FFF2-40B4-BE49-F238E27FC236}">
                <a16:creationId xmlns:a16="http://schemas.microsoft.com/office/drawing/2014/main" id="{E5AC4921-E02B-604A-3545-D21A00D7D300}"/>
              </a:ext>
            </a:extLst>
          </p:cNvPr>
          <p:cNvSpPr txBox="1"/>
          <p:nvPr/>
        </p:nvSpPr>
        <p:spPr>
          <a:xfrm>
            <a:off x="0" y="1815805"/>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Régime de TVA</a:t>
            </a:r>
          </a:p>
        </p:txBody>
      </p:sp>
      <p:sp>
        <p:nvSpPr>
          <p:cNvPr id="15" name="ZoneTexte 14">
            <a:extLst>
              <a:ext uri="{FF2B5EF4-FFF2-40B4-BE49-F238E27FC236}">
                <a16:creationId xmlns:a16="http://schemas.microsoft.com/office/drawing/2014/main" id="{9FD474D2-DE58-8625-A738-5A708CB0F8CF}"/>
              </a:ext>
            </a:extLst>
          </p:cNvPr>
          <p:cNvSpPr txBox="1"/>
          <p:nvPr/>
        </p:nvSpPr>
        <p:spPr>
          <a:xfrm>
            <a:off x="0" y="3699056"/>
            <a:ext cx="686088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Autres dispositions réglementaires</a:t>
            </a:r>
          </a:p>
        </p:txBody>
      </p:sp>
      <p:sp>
        <p:nvSpPr>
          <p:cNvPr id="5" name="Rectangle 4">
            <a:extLst>
              <a:ext uri="{FF2B5EF4-FFF2-40B4-BE49-F238E27FC236}">
                <a16:creationId xmlns:a16="http://schemas.microsoft.com/office/drawing/2014/main" id="{21C15766-00B6-1F25-75F6-6D13A2554EEC}"/>
              </a:ext>
            </a:extLst>
          </p:cNvPr>
          <p:cNvSpPr/>
          <p:nvPr/>
        </p:nvSpPr>
        <p:spPr>
          <a:xfrm>
            <a:off x="457806" y="6567285"/>
            <a:ext cx="6121957" cy="830997"/>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Nouvel arbitrage : aucune obligation de communication</a:t>
            </a:r>
          </a:p>
          <a:p>
            <a:pPr marL="171450" indent="-171450">
              <a:buFont typeface="Wingdings" panose="05000000000000000000" pitchFamily="2" charset="2"/>
              <a:buChar char="Ø"/>
            </a:pPr>
            <a:r>
              <a:rPr lang="fr-FR" sz="1200" dirty="0"/>
              <a:t>Ce champ est tout de même obligatoire</a:t>
            </a:r>
          </a:p>
          <a:p>
            <a:pPr marL="171450" indent="-171450">
              <a:buFont typeface="Wingdings" panose="05000000000000000000" pitchFamily="2" charset="2"/>
              <a:buChar char="Ø"/>
            </a:pPr>
            <a:r>
              <a:rPr lang="fr-FR" sz="1200" dirty="0"/>
              <a:t>Précisez les éventuelles actions de communication mises en œuvre </a:t>
            </a:r>
          </a:p>
          <a:p>
            <a:pPr marL="171450" indent="-171450">
              <a:buFont typeface="Wingdings" panose="05000000000000000000" pitchFamily="2" charset="2"/>
              <a:buChar char="Ø"/>
            </a:pPr>
            <a:r>
              <a:rPr lang="fr-FR" sz="1200" dirty="0"/>
              <a:t>Si aucune action de communication, précisez : « </a:t>
            </a:r>
            <a:r>
              <a:rPr lang="fr-FR" sz="1200" b="1" dirty="0"/>
              <a:t>Aucune</a:t>
            </a:r>
            <a:r>
              <a:rPr lang="fr-FR" sz="1200" dirty="0"/>
              <a:t> »</a:t>
            </a:r>
          </a:p>
        </p:txBody>
      </p:sp>
      <p:pic>
        <p:nvPicPr>
          <p:cNvPr id="9" name="Image 8">
            <a:extLst>
              <a:ext uri="{FF2B5EF4-FFF2-40B4-BE49-F238E27FC236}">
                <a16:creationId xmlns:a16="http://schemas.microsoft.com/office/drawing/2014/main" id="{458F4C87-35CE-A64A-8F90-F2EA1EA428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pic>
        <p:nvPicPr>
          <p:cNvPr id="8" name="Image 7">
            <a:extLst>
              <a:ext uri="{FF2B5EF4-FFF2-40B4-BE49-F238E27FC236}">
                <a16:creationId xmlns:a16="http://schemas.microsoft.com/office/drawing/2014/main" id="{9A070A6C-4A00-A192-A26A-CDF81377D19D}"/>
              </a:ext>
            </a:extLst>
          </p:cNvPr>
          <p:cNvPicPr>
            <a:picLocks noChangeAspect="1"/>
          </p:cNvPicPr>
          <p:nvPr/>
        </p:nvPicPr>
        <p:blipFill>
          <a:blip r:embed="rId5"/>
          <a:stretch>
            <a:fillRect/>
          </a:stretch>
        </p:blipFill>
        <p:spPr>
          <a:xfrm>
            <a:off x="-2880" y="2185998"/>
            <a:ext cx="5477639" cy="1362265"/>
          </a:xfrm>
          <a:prstGeom prst="rect">
            <a:avLst/>
          </a:prstGeom>
        </p:spPr>
      </p:pic>
      <p:sp>
        <p:nvSpPr>
          <p:cNvPr id="10" name="ZoneTexte 9">
            <a:extLst>
              <a:ext uri="{FF2B5EF4-FFF2-40B4-BE49-F238E27FC236}">
                <a16:creationId xmlns:a16="http://schemas.microsoft.com/office/drawing/2014/main" id="{9B610EEF-0DF5-60BE-4518-947A93BDD0AE}"/>
              </a:ext>
            </a:extLst>
          </p:cNvPr>
          <p:cNvSpPr txBox="1"/>
          <p:nvPr/>
        </p:nvSpPr>
        <p:spPr>
          <a:xfrm>
            <a:off x="4069246" y="3119123"/>
            <a:ext cx="2811026" cy="276999"/>
          </a:xfrm>
          <a:prstGeom prst="rect">
            <a:avLst/>
          </a:prstGeom>
          <a:solidFill>
            <a:srgbClr val="FFD5D5"/>
          </a:solidFill>
        </p:spPr>
        <p:txBody>
          <a:bodyPr wrap="none" rtlCol="0">
            <a:spAutoFit/>
          </a:bodyPr>
          <a:lstStyle/>
          <a:p>
            <a:pPr marL="171450" indent="-171450">
              <a:buFont typeface="Wingdings" panose="05000000000000000000" pitchFamily="2" charset="2"/>
              <a:buChar char="Ø"/>
            </a:pPr>
            <a:r>
              <a:rPr lang="fr-FR" sz="1200" dirty="0"/>
              <a:t> Par défaut, choisissez « Non assujetti »</a:t>
            </a:r>
          </a:p>
        </p:txBody>
      </p:sp>
      <p:pic>
        <p:nvPicPr>
          <p:cNvPr id="6" name="Image 5">
            <a:extLst>
              <a:ext uri="{FF2B5EF4-FFF2-40B4-BE49-F238E27FC236}">
                <a16:creationId xmlns:a16="http://schemas.microsoft.com/office/drawing/2014/main" id="{E5171DE4-8BEA-887E-E3BE-C0929F64FB4E}"/>
              </a:ext>
            </a:extLst>
          </p:cNvPr>
          <p:cNvPicPr>
            <a:picLocks noChangeAspect="1"/>
          </p:cNvPicPr>
          <p:nvPr/>
        </p:nvPicPr>
        <p:blipFill>
          <a:blip r:embed="rId6"/>
          <a:stretch>
            <a:fillRect/>
          </a:stretch>
        </p:blipFill>
        <p:spPr>
          <a:xfrm>
            <a:off x="268766" y="4147017"/>
            <a:ext cx="5077534" cy="1171739"/>
          </a:xfrm>
          <a:prstGeom prst="rect">
            <a:avLst/>
          </a:prstGeom>
        </p:spPr>
      </p:pic>
      <p:sp>
        <p:nvSpPr>
          <p:cNvPr id="7" name="ZoneTexte 6">
            <a:extLst>
              <a:ext uri="{FF2B5EF4-FFF2-40B4-BE49-F238E27FC236}">
                <a16:creationId xmlns:a16="http://schemas.microsoft.com/office/drawing/2014/main" id="{F10E72BA-5360-02F8-F921-A5E361E07D52}"/>
              </a:ext>
            </a:extLst>
          </p:cNvPr>
          <p:cNvSpPr txBox="1"/>
          <p:nvPr/>
        </p:nvSpPr>
        <p:spPr>
          <a:xfrm>
            <a:off x="2104797" y="4964274"/>
            <a:ext cx="4600548"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Choisissez « Non », sauf cas contraire (exploitation de lycée agricole) </a:t>
            </a:r>
          </a:p>
        </p:txBody>
      </p:sp>
      <p:pic>
        <p:nvPicPr>
          <p:cNvPr id="16" name="Image 15">
            <a:extLst>
              <a:ext uri="{FF2B5EF4-FFF2-40B4-BE49-F238E27FC236}">
                <a16:creationId xmlns:a16="http://schemas.microsoft.com/office/drawing/2014/main" id="{E644C01A-610D-D88E-36C5-D22F207028F8}"/>
              </a:ext>
            </a:extLst>
          </p:cNvPr>
          <p:cNvPicPr>
            <a:picLocks noChangeAspect="1"/>
          </p:cNvPicPr>
          <p:nvPr/>
        </p:nvPicPr>
        <p:blipFill>
          <a:blip r:embed="rId7"/>
          <a:stretch>
            <a:fillRect/>
          </a:stretch>
        </p:blipFill>
        <p:spPr>
          <a:xfrm>
            <a:off x="0" y="5445813"/>
            <a:ext cx="6858000" cy="879309"/>
          </a:xfrm>
          <a:prstGeom prst="rect">
            <a:avLst/>
          </a:prstGeom>
        </p:spPr>
      </p:pic>
      <p:pic>
        <p:nvPicPr>
          <p:cNvPr id="11" name="Image 10">
            <a:extLst>
              <a:ext uri="{FF2B5EF4-FFF2-40B4-BE49-F238E27FC236}">
                <a16:creationId xmlns:a16="http://schemas.microsoft.com/office/drawing/2014/main" id="{D39BDD98-D25E-802A-3942-218EB1104D20}"/>
              </a:ext>
            </a:extLst>
          </p:cNvPr>
          <p:cNvPicPr>
            <a:picLocks noChangeAspect="1"/>
          </p:cNvPicPr>
          <p:nvPr/>
        </p:nvPicPr>
        <p:blipFill>
          <a:blip r:embed="rId8"/>
          <a:stretch>
            <a:fillRect/>
          </a:stretch>
        </p:blipFill>
        <p:spPr>
          <a:xfrm>
            <a:off x="-22825" y="1329962"/>
            <a:ext cx="6296904" cy="485843"/>
          </a:xfrm>
          <a:prstGeom prst="rect">
            <a:avLst/>
          </a:prstGeom>
        </p:spPr>
      </p:pic>
    </p:spTree>
    <p:extLst>
      <p:ext uri="{BB962C8B-B14F-4D97-AF65-F5344CB8AC3E}">
        <p14:creationId xmlns:p14="http://schemas.microsoft.com/office/powerpoint/2010/main" val="40739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dirty="0">
                <a:latin typeface="Roboto" pitchFamily="2" charset="0"/>
                <a:ea typeface="Roboto" pitchFamily="2" charset="0"/>
              </a:rPr>
              <a:t>Mes démarches en Nouvelle-Aquitaine</a:t>
            </a:r>
            <a:endParaRPr lang="fr-FR" sz="1452" dirty="0">
              <a:latin typeface="Roboto" pitchFamily="2" charset="0"/>
              <a:ea typeface="Roboto" pitchFamily="2" charset="0"/>
            </a:endParaRPr>
          </a:p>
          <a:p>
            <a:pPr marL="17963" algn="r">
              <a:spcBef>
                <a:spcPts val="7"/>
              </a:spcBef>
            </a:pPr>
            <a:r>
              <a:rPr lang="fr-FR" sz="1452" b="1" dirty="0">
                <a:solidFill>
                  <a:srgbClr val="E20437"/>
                </a:solidFill>
                <a:latin typeface="Roboto" pitchFamily="2" charset="0"/>
                <a:ea typeface="Roboto" pitchFamily="2" charset="0"/>
              </a:rPr>
              <a:t>Renseignement du formulaire</a:t>
            </a:r>
            <a:endParaRPr lang="fr-FR" sz="1452" dirty="0">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dirty="0">
                <a:latin typeface="Roboto" pitchFamily="2" charset="0"/>
                <a:ea typeface="Roboto" pitchFamily="2" charset="0"/>
              </a:rPr>
              <a:t>Besoin d’aide ? Contactez nos conseillers Relation Usagers au 05 49 38 49 38 ou via </a:t>
            </a:r>
            <a:r>
              <a:rPr lang="fr-FR" sz="907" dirty="0">
                <a:latin typeface="Roboto" pitchFamily="2" charset="0"/>
                <a:ea typeface="Roboto" pitchFamily="2" charset="0"/>
                <a:hlinkClick r:id="rId3"/>
              </a:rPr>
              <a:t>contact@nouvelle-aquitaine.fr</a:t>
            </a:r>
            <a:endParaRPr lang="fr-FR" sz="907" dirty="0">
              <a:latin typeface="Roboto" pitchFamily="2" charset="0"/>
              <a:ea typeface="Roboto" pitchFamily="2" charset="0"/>
            </a:endParaRPr>
          </a:p>
          <a:p>
            <a:pPr algn="ctr"/>
            <a:r>
              <a:rPr lang="fr-FR" sz="907" dirty="0">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Onglet 5 – Indicateurs</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12</a:t>
            </a:fld>
            <a:endParaRPr lang="fr-FR" dirty="0"/>
          </a:p>
        </p:txBody>
      </p:sp>
      <p:sp>
        <p:nvSpPr>
          <p:cNvPr id="2" name="ZoneTexte 1">
            <a:extLst>
              <a:ext uri="{FF2B5EF4-FFF2-40B4-BE49-F238E27FC236}">
                <a16:creationId xmlns:a16="http://schemas.microsoft.com/office/drawing/2014/main" id="{E5AC4921-E02B-604A-3545-D21A00D7D300}"/>
              </a:ext>
            </a:extLst>
          </p:cNvPr>
          <p:cNvSpPr txBox="1"/>
          <p:nvPr/>
        </p:nvSpPr>
        <p:spPr>
          <a:xfrm>
            <a:off x="0" y="1943698"/>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Indicateurs de pilotage prévisionnels</a:t>
            </a:r>
          </a:p>
        </p:txBody>
      </p:sp>
      <p:sp>
        <p:nvSpPr>
          <p:cNvPr id="11" name="Rectangle 10">
            <a:extLst>
              <a:ext uri="{FF2B5EF4-FFF2-40B4-BE49-F238E27FC236}">
                <a16:creationId xmlns:a16="http://schemas.microsoft.com/office/drawing/2014/main" id="{A854FC1C-53AB-D474-29CC-FD6B3DA2A664}"/>
              </a:ext>
            </a:extLst>
          </p:cNvPr>
          <p:cNvSpPr/>
          <p:nvPr/>
        </p:nvSpPr>
        <p:spPr>
          <a:xfrm>
            <a:off x="770622" y="7472414"/>
            <a:ext cx="5408109" cy="461665"/>
          </a:xfrm>
          <a:prstGeom prst="rect">
            <a:avLst/>
          </a:prstGeom>
          <a:solidFill>
            <a:srgbClr val="FFD5D5"/>
          </a:solidFill>
        </p:spPr>
        <p:txBody>
          <a:bodyPr wrap="square">
            <a:spAutoFit/>
          </a:bodyPr>
          <a:lstStyle/>
          <a:p>
            <a:r>
              <a:rPr lang="fr-FR" sz="1200" dirty="0"/>
              <a:t>Le nombre d’UGB à engager apparaît en haut de l’onglet « Plan de financement ». </a:t>
            </a:r>
          </a:p>
          <a:p>
            <a:r>
              <a:rPr lang="fr-FR" sz="1200" dirty="0"/>
              <a:t>Il correspond à la somme des UGB à engager pour chaque race.</a:t>
            </a:r>
          </a:p>
        </p:txBody>
      </p:sp>
      <p:pic>
        <p:nvPicPr>
          <p:cNvPr id="18" name="Image 17">
            <a:extLst>
              <a:ext uri="{FF2B5EF4-FFF2-40B4-BE49-F238E27FC236}">
                <a16:creationId xmlns:a16="http://schemas.microsoft.com/office/drawing/2014/main" id="{C2077EB0-C5B8-1BCF-CFC6-0493F3926A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pic>
        <p:nvPicPr>
          <p:cNvPr id="3" name="Image 2">
            <a:extLst>
              <a:ext uri="{FF2B5EF4-FFF2-40B4-BE49-F238E27FC236}">
                <a16:creationId xmlns:a16="http://schemas.microsoft.com/office/drawing/2014/main" id="{05F64A2E-CF70-2F70-929D-37DCA8AA8CE3}"/>
              </a:ext>
            </a:extLst>
          </p:cNvPr>
          <p:cNvPicPr>
            <a:picLocks noChangeAspect="1"/>
          </p:cNvPicPr>
          <p:nvPr/>
        </p:nvPicPr>
        <p:blipFill>
          <a:blip r:embed="rId5"/>
          <a:stretch>
            <a:fillRect/>
          </a:stretch>
        </p:blipFill>
        <p:spPr>
          <a:xfrm>
            <a:off x="0" y="1330721"/>
            <a:ext cx="6858000" cy="454775"/>
          </a:xfrm>
          <a:prstGeom prst="rect">
            <a:avLst/>
          </a:prstGeom>
        </p:spPr>
      </p:pic>
      <p:sp>
        <p:nvSpPr>
          <p:cNvPr id="6" name="Rectangle 5">
            <a:extLst>
              <a:ext uri="{FF2B5EF4-FFF2-40B4-BE49-F238E27FC236}">
                <a16:creationId xmlns:a16="http://schemas.microsoft.com/office/drawing/2014/main" id="{59AE2481-13E3-F263-9331-2A06E87B3E26}"/>
              </a:ext>
            </a:extLst>
          </p:cNvPr>
          <p:cNvSpPr/>
          <p:nvPr/>
        </p:nvSpPr>
        <p:spPr>
          <a:xfrm>
            <a:off x="12341" y="2628309"/>
            <a:ext cx="6858000" cy="307777"/>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400" b="1" u="sng" dirty="0"/>
              <a:t>Remplir la colonne valeur prévisionnelle des lignes du tableau ci-dessous</a:t>
            </a:r>
          </a:p>
        </p:txBody>
      </p:sp>
      <p:sp>
        <p:nvSpPr>
          <p:cNvPr id="7" name="Rectangle 6">
            <a:extLst>
              <a:ext uri="{FF2B5EF4-FFF2-40B4-BE49-F238E27FC236}">
                <a16:creationId xmlns:a16="http://schemas.microsoft.com/office/drawing/2014/main" id="{3D69DA8E-5130-0189-E780-A0A7170704BE}"/>
              </a:ext>
            </a:extLst>
          </p:cNvPr>
          <p:cNvSpPr/>
          <p:nvPr/>
        </p:nvSpPr>
        <p:spPr>
          <a:xfrm>
            <a:off x="3441341" y="3242005"/>
            <a:ext cx="2522924" cy="646331"/>
          </a:xfrm>
          <a:prstGeom prst="rect">
            <a:avLst/>
          </a:prstGeom>
          <a:solidFill>
            <a:srgbClr val="FFD5D5"/>
          </a:solidFill>
        </p:spPr>
        <p:txBody>
          <a:bodyPr wrap="square">
            <a:spAutoFit/>
          </a:bodyPr>
          <a:lstStyle/>
          <a:p>
            <a:r>
              <a:rPr lang="fr-FR" sz="1200" b="1" u="sng" dirty="0"/>
              <a:t>Nombre d’Unité Gros Bétail: </a:t>
            </a:r>
            <a:r>
              <a:rPr lang="fr-FR" sz="1200" dirty="0"/>
              <a:t>Renseigner le nombre d’UGB à engager</a:t>
            </a:r>
          </a:p>
        </p:txBody>
      </p:sp>
      <p:sp>
        <p:nvSpPr>
          <p:cNvPr id="8" name="Rectangle 7">
            <a:extLst>
              <a:ext uri="{FF2B5EF4-FFF2-40B4-BE49-F238E27FC236}">
                <a16:creationId xmlns:a16="http://schemas.microsoft.com/office/drawing/2014/main" id="{89AF5442-550D-CCA6-514F-EF00A5B36B5C}"/>
              </a:ext>
            </a:extLst>
          </p:cNvPr>
          <p:cNvSpPr/>
          <p:nvPr/>
        </p:nvSpPr>
        <p:spPr>
          <a:xfrm>
            <a:off x="3441341" y="6127832"/>
            <a:ext cx="2737390" cy="646331"/>
          </a:xfrm>
          <a:prstGeom prst="rect">
            <a:avLst/>
          </a:prstGeom>
          <a:solidFill>
            <a:srgbClr val="FFD5D5"/>
          </a:solidFill>
        </p:spPr>
        <p:txBody>
          <a:bodyPr wrap="square">
            <a:spAutoFit/>
          </a:bodyPr>
          <a:lstStyle/>
          <a:p>
            <a:r>
              <a:rPr lang="fr-FR" sz="1200" b="1" u="sng" dirty="0"/>
              <a:t>Nombre d’UGB en faveur des ressources génétiques:</a:t>
            </a:r>
          </a:p>
          <a:p>
            <a:r>
              <a:rPr lang="fr-FR" sz="1200" dirty="0"/>
              <a:t>Renseigner le nombre d’UGB à engager</a:t>
            </a:r>
          </a:p>
        </p:txBody>
      </p:sp>
      <p:pic>
        <p:nvPicPr>
          <p:cNvPr id="10" name="Image 9" descr="Une image contenant Panneau de signalisation, triangle&#10;&#10;Le contenu généré par l’IA peut être incorrect.">
            <a:extLst>
              <a:ext uri="{FF2B5EF4-FFF2-40B4-BE49-F238E27FC236}">
                <a16:creationId xmlns:a16="http://schemas.microsoft.com/office/drawing/2014/main" id="{AD2210DA-1AB1-10E5-6FE9-8403F20AFC3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2012" y="7464389"/>
            <a:ext cx="535577" cy="469690"/>
          </a:xfrm>
          <a:prstGeom prst="rect">
            <a:avLst/>
          </a:prstGeom>
        </p:spPr>
      </p:pic>
      <p:pic>
        <p:nvPicPr>
          <p:cNvPr id="12" name="Image 11">
            <a:extLst>
              <a:ext uri="{FF2B5EF4-FFF2-40B4-BE49-F238E27FC236}">
                <a16:creationId xmlns:a16="http://schemas.microsoft.com/office/drawing/2014/main" id="{D640EB9A-58D1-2AE8-4E5A-AEFE290880EF}"/>
              </a:ext>
            </a:extLst>
          </p:cNvPr>
          <p:cNvPicPr>
            <a:picLocks noChangeAspect="1"/>
          </p:cNvPicPr>
          <p:nvPr/>
        </p:nvPicPr>
        <p:blipFill>
          <a:blip r:embed="rId8"/>
          <a:stretch>
            <a:fillRect/>
          </a:stretch>
        </p:blipFill>
        <p:spPr>
          <a:xfrm>
            <a:off x="0" y="4338935"/>
            <a:ext cx="6858000" cy="1228130"/>
          </a:xfrm>
          <a:prstGeom prst="rect">
            <a:avLst/>
          </a:prstGeom>
        </p:spPr>
      </p:pic>
      <p:cxnSp>
        <p:nvCxnSpPr>
          <p:cNvPr id="14" name="Connecteur droit avec flèche 13">
            <a:extLst>
              <a:ext uri="{FF2B5EF4-FFF2-40B4-BE49-F238E27FC236}">
                <a16:creationId xmlns:a16="http://schemas.microsoft.com/office/drawing/2014/main" id="{200918AA-6425-185B-5142-06300BD5345B}"/>
              </a:ext>
            </a:extLst>
          </p:cNvPr>
          <p:cNvCxnSpPr>
            <a:cxnSpLocks/>
            <a:stCxn id="7" idx="2"/>
          </p:cNvCxnSpPr>
          <p:nvPr/>
        </p:nvCxnSpPr>
        <p:spPr>
          <a:xfrm>
            <a:off x="4702803" y="3888336"/>
            <a:ext cx="0" cy="1064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F0CEC5E7-7B94-FCF0-7434-26860AA8E82E}"/>
              </a:ext>
            </a:extLst>
          </p:cNvPr>
          <p:cNvCxnSpPr>
            <a:cxnSpLocks/>
            <a:stCxn id="8" idx="0"/>
          </p:cNvCxnSpPr>
          <p:nvPr/>
        </p:nvCxnSpPr>
        <p:spPr>
          <a:xfrm flipV="1">
            <a:off x="4810036" y="5221506"/>
            <a:ext cx="0" cy="906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951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30DF-C1F1-1356-63AD-426A3A347714}"/>
            </a:ext>
          </a:extLst>
        </p:cNvPr>
        <p:cNvGrpSpPr/>
        <p:nvPr/>
      </p:nvGrpSpPr>
      <p:grpSpPr>
        <a:xfrm>
          <a:off x="0" y="0"/>
          <a:ext cx="0" cy="0"/>
          <a:chOff x="0" y="0"/>
          <a:chExt cx="0" cy="0"/>
        </a:xfrm>
      </p:grpSpPr>
      <p:sp>
        <p:nvSpPr>
          <p:cNvPr id="13" name="Text Box 10">
            <a:extLst>
              <a:ext uri="{FF2B5EF4-FFF2-40B4-BE49-F238E27FC236}">
                <a16:creationId xmlns:a16="http://schemas.microsoft.com/office/drawing/2014/main" id="{BFD394B6-B011-CD80-F54B-3DDAB8B939B1}"/>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dirty="0">
                <a:latin typeface="Roboto" pitchFamily="2" charset="0"/>
                <a:ea typeface="Roboto" pitchFamily="2" charset="0"/>
              </a:rPr>
              <a:t>Mes démarches en Nouvelle-Aquitaine</a:t>
            </a:r>
            <a:endParaRPr lang="fr-FR" sz="1452" dirty="0">
              <a:latin typeface="Roboto" pitchFamily="2" charset="0"/>
              <a:ea typeface="Roboto" pitchFamily="2" charset="0"/>
            </a:endParaRPr>
          </a:p>
          <a:p>
            <a:pPr marL="17963" algn="r">
              <a:spcBef>
                <a:spcPts val="7"/>
              </a:spcBef>
            </a:pPr>
            <a:r>
              <a:rPr lang="fr-FR" sz="1452" b="1" dirty="0">
                <a:solidFill>
                  <a:srgbClr val="E20437"/>
                </a:solidFill>
                <a:latin typeface="Roboto" pitchFamily="2" charset="0"/>
                <a:ea typeface="Roboto" pitchFamily="2" charset="0"/>
              </a:rPr>
              <a:t>Renseignement du formulaire</a:t>
            </a:r>
            <a:endParaRPr lang="fr-FR" sz="1452" dirty="0">
              <a:solidFill>
                <a:srgbClr val="E20437"/>
              </a:solidFill>
              <a:latin typeface="Roboto" pitchFamily="2" charset="0"/>
              <a:ea typeface="Roboto" pitchFamily="2" charset="0"/>
            </a:endParaRPr>
          </a:p>
        </p:txBody>
      </p:sp>
      <p:sp>
        <p:nvSpPr>
          <p:cNvPr id="43" name="ZoneTexte 42">
            <a:extLst>
              <a:ext uri="{FF2B5EF4-FFF2-40B4-BE49-F238E27FC236}">
                <a16:creationId xmlns:a16="http://schemas.microsoft.com/office/drawing/2014/main" id="{5A6B7EDA-C3BD-29AF-EE7B-4B57FC345A1F}"/>
              </a:ext>
            </a:extLst>
          </p:cNvPr>
          <p:cNvSpPr txBox="1"/>
          <p:nvPr/>
        </p:nvSpPr>
        <p:spPr>
          <a:xfrm>
            <a:off x="150210" y="9331778"/>
            <a:ext cx="6511931" cy="371512"/>
          </a:xfrm>
          <a:prstGeom prst="rect">
            <a:avLst/>
          </a:prstGeom>
          <a:noFill/>
        </p:spPr>
        <p:txBody>
          <a:bodyPr wrap="square" rtlCol="0">
            <a:spAutoFit/>
          </a:bodyPr>
          <a:lstStyle/>
          <a:p>
            <a:pPr algn="ctr"/>
            <a:r>
              <a:rPr lang="fr-FR" sz="907" dirty="0">
                <a:latin typeface="Roboto" pitchFamily="2" charset="0"/>
                <a:ea typeface="Roboto" pitchFamily="2" charset="0"/>
              </a:rPr>
              <a:t>Besoin d’aide ? Contactez nos conseillers Relation Usagers au 05 49 38 49 38 ou via </a:t>
            </a:r>
            <a:r>
              <a:rPr lang="fr-FR" sz="907" dirty="0">
                <a:latin typeface="Roboto" pitchFamily="2" charset="0"/>
                <a:ea typeface="Roboto" pitchFamily="2" charset="0"/>
                <a:hlinkClick r:id="rId3"/>
              </a:rPr>
              <a:t>contact@nouvelle-aquitaine.fr</a:t>
            </a:r>
            <a:endParaRPr lang="fr-FR" sz="907" dirty="0">
              <a:latin typeface="Roboto" pitchFamily="2" charset="0"/>
              <a:ea typeface="Roboto" pitchFamily="2" charset="0"/>
            </a:endParaRPr>
          </a:p>
          <a:p>
            <a:pPr algn="ctr"/>
            <a:r>
              <a:rPr lang="fr-FR" sz="907" dirty="0">
                <a:latin typeface="Roboto" pitchFamily="2" charset="0"/>
                <a:ea typeface="Roboto" pitchFamily="2" charset="0"/>
              </a:rPr>
              <a:t>Ouvert du lundi au vendredi de 9h00 à 18h00</a:t>
            </a:r>
          </a:p>
        </p:txBody>
      </p:sp>
      <p:sp>
        <p:nvSpPr>
          <p:cNvPr id="44" name="ZoneTexte 43">
            <a:extLst>
              <a:ext uri="{FF2B5EF4-FFF2-40B4-BE49-F238E27FC236}">
                <a16:creationId xmlns:a16="http://schemas.microsoft.com/office/drawing/2014/main" id="{A6C9ACB6-2E04-AAE2-18D6-069C8303DA9C}"/>
              </a:ext>
            </a:extLst>
          </p:cNvPr>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Onglet 6 – Engagements et attestations</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12" name="Rectangle 9">
            <a:extLst>
              <a:ext uri="{FF2B5EF4-FFF2-40B4-BE49-F238E27FC236}">
                <a16:creationId xmlns:a16="http://schemas.microsoft.com/office/drawing/2014/main" id="{DD19BB27-5DDF-EB3C-DB30-BD4EE01C7BC9}"/>
              </a:ext>
            </a:extLst>
          </p:cNvPr>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14" name="Rectangle 11">
            <a:extLst>
              <a:ext uri="{FF2B5EF4-FFF2-40B4-BE49-F238E27FC236}">
                <a16:creationId xmlns:a16="http://schemas.microsoft.com/office/drawing/2014/main" id="{8E280FB5-3703-6068-BBF7-52619C689FBB}"/>
              </a:ext>
            </a:extLst>
          </p:cNvPr>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4" name="Espace réservé du numéro de diapositive 3">
            <a:extLst>
              <a:ext uri="{FF2B5EF4-FFF2-40B4-BE49-F238E27FC236}">
                <a16:creationId xmlns:a16="http://schemas.microsoft.com/office/drawing/2014/main" id="{D051B25B-BEE4-7F08-08C7-F719EC753240}"/>
              </a:ext>
            </a:extLst>
          </p:cNvPr>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13</a:t>
            </a:fld>
            <a:endParaRPr lang="fr-FR" dirty="0"/>
          </a:p>
        </p:txBody>
      </p:sp>
      <p:pic>
        <p:nvPicPr>
          <p:cNvPr id="18" name="Image 17">
            <a:extLst>
              <a:ext uri="{FF2B5EF4-FFF2-40B4-BE49-F238E27FC236}">
                <a16:creationId xmlns:a16="http://schemas.microsoft.com/office/drawing/2014/main" id="{265AE315-EDA3-9FF0-94D4-098D14F09F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pic>
        <p:nvPicPr>
          <p:cNvPr id="7" name="Image 6">
            <a:extLst>
              <a:ext uri="{FF2B5EF4-FFF2-40B4-BE49-F238E27FC236}">
                <a16:creationId xmlns:a16="http://schemas.microsoft.com/office/drawing/2014/main" id="{CDFA451D-F0F3-3C70-4E59-DC5609C56B74}"/>
              </a:ext>
            </a:extLst>
          </p:cNvPr>
          <p:cNvPicPr>
            <a:picLocks noChangeAspect="1"/>
          </p:cNvPicPr>
          <p:nvPr/>
        </p:nvPicPr>
        <p:blipFill>
          <a:blip r:embed="rId5"/>
          <a:stretch>
            <a:fillRect/>
          </a:stretch>
        </p:blipFill>
        <p:spPr>
          <a:xfrm>
            <a:off x="-22825" y="1319865"/>
            <a:ext cx="6858000" cy="343855"/>
          </a:xfrm>
          <a:prstGeom prst="rect">
            <a:avLst/>
          </a:prstGeom>
        </p:spPr>
      </p:pic>
      <p:pic>
        <p:nvPicPr>
          <p:cNvPr id="15" name="Image 14">
            <a:extLst>
              <a:ext uri="{FF2B5EF4-FFF2-40B4-BE49-F238E27FC236}">
                <a16:creationId xmlns:a16="http://schemas.microsoft.com/office/drawing/2014/main" id="{D318C48F-E406-C373-949C-8570561861A4}"/>
              </a:ext>
            </a:extLst>
          </p:cNvPr>
          <p:cNvPicPr>
            <a:picLocks noChangeAspect="1"/>
          </p:cNvPicPr>
          <p:nvPr/>
        </p:nvPicPr>
        <p:blipFill>
          <a:blip r:embed="rId6"/>
          <a:stretch>
            <a:fillRect/>
          </a:stretch>
        </p:blipFill>
        <p:spPr>
          <a:xfrm>
            <a:off x="80825" y="2001256"/>
            <a:ext cx="6754350" cy="1936750"/>
          </a:xfrm>
          <a:prstGeom prst="rect">
            <a:avLst/>
          </a:prstGeom>
        </p:spPr>
      </p:pic>
      <p:pic>
        <p:nvPicPr>
          <p:cNvPr id="22" name="Image 21">
            <a:extLst>
              <a:ext uri="{FF2B5EF4-FFF2-40B4-BE49-F238E27FC236}">
                <a16:creationId xmlns:a16="http://schemas.microsoft.com/office/drawing/2014/main" id="{FDD23E31-6EDE-369B-0A4B-09A2C31CBA25}"/>
              </a:ext>
            </a:extLst>
          </p:cNvPr>
          <p:cNvPicPr>
            <a:picLocks noChangeAspect="1"/>
          </p:cNvPicPr>
          <p:nvPr/>
        </p:nvPicPr>
        <p:blipFill>
          <a:blip r:embed="rId7"/>
          <a:stretch>
            <a:fillRect/>
          </a:stretch>
        </p:blipFill>
        <p:spPr>
          <a:xfrm>
            <a:off x="0" y="4588421"/>
            <a:ext cx="6858000" cy="4092942"/>
          </a:xfrm>
          <a:prstGeom prst="rect">
            <a:avLst/>
          </a:prstGeom>
        </p:spPr>
      </p:pic>
      <p:pic>
        <p:nvPicPr>
          <p:cNvPr id="24" name="Image 23">
            <a:extLst>
              <a:ext uri="{FF2B5EF4-FFF2-40B4-BE49-F238E27FC236}">
                <a16:creationId xmlns:a16="http://schemas.microsoft.com/office/drawing/2014/main" id="{C482EF51-DE7E-0D1C-E51A-011BBA588EF7}"/>
              </a:ext>
            </a:extLst>
          </p:cNvPr>
          <p:cNvPicPr>
            <a:picLocks noChangeAspect="1"/>
          </p:cNvPicPr>
          <p:nvPr/>
        </p:nvPicPr>
        <p:blipFill>
          <a:blip r:embed="rId8"/>
          <a:stretch>
            <a:fillRect/>
          </a:stretch>
        </p:blipFill>
        <p:spPr>
          <a:xfrm>
            <a:off x="150210" y="4124826"/>
            <a:ext cx="2481943" cy="399318"/>
          </a:xfrm>
          <a:prstGeom prst="rect">
            <a:avLst/>
          </a:prstGeom>
        </p:spPr>
      </p:pic>
      <p:sp>
        <p:nvSpPr>
          <p:cNvPr id="25" name="Rectangle 24">
            <a:extLst>
              <a:ext uri="{FF2B5EF4-FFF2-40B4-BE49-F238E27FC236}">
                <a16:creationId xmlns:a16="http://schemas.microsoft.com/office/drawing/2014/main" id="{B1FC9685-9BFE-3689-3A01-ECB725C80B14}"/>
              </a:ext>
            </a:extLst>
          </p:cNvPr>
          <p:cNvSpPr/>
          <p:nvPr/>
        </p:nvSpPr>
        <p:spPr>
          <a:xfrm>
            <a:off x="3509825" y="2646465"/>
            <a:ext cx="3060792" cy="830997"/>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Vous pouvez indiquer « Non »</a:t>
            </a:r>
          </a:p>
          <a:p>
            <a:r>
              <a:rPr lang="fr-FR" sz="1200" dirty="0"/>
              <a:t>En effet, seuls des arrêtés d’attribution d’aide seront rédigés. Ces arrêtés ne nécessitent pas de signature de votre part.</a:t>
            </a:r>
          </a:p>
        </p:txBody>
      </p:sp>
      <p:sp>
        <p:nvSpPr>
          <p:cNvPr id="26" name="Rectangle 25">
            <a:extLst>
              <a:ext uri="{FF2B5EF4-FFF2-40B4-BE49-F238E27FC236}">
                <a16:creationId xmlns:a16="http://schemas.microsoft.com/office/drawing/2014/main" id="{73758C90-AB86-AA89-B10F-C55E56DD94E3}"/>
              </a:ext>
            </a:extLst>
          </p:cNvPr>
          <p:cNvSpPr/>
          <p:nvPr/>
        </p:nvSpPr>
        <p:spPr>
          <a:xfrm>
            <a:off x="3406175" y="8309136"/>
            <a:ext cx="1099722" cy="276999"/>
          </a:xfrm>
          <a:prstGeom prst="rect">
            <a:avLst/>
          </a:prstGeom>
          <a:solidFill>
            <a:srgbClr val="FFD5D5"/>
          </a:solidFill>
        </p:spPr>
        <p:txBody>
          <a:bodyPr wrap="square">
            <a:spAutoFit/>
          </a:bodyPr>
          <a:lstStyle/>
          <a:p>
            <a:r>
              <a:rPr lang="fr-FR" sz="1200" dirty="0"/>
              <a:t>Cochez «Oui»</a:t>
            </a:r>
          </a:p>
        </p:txBody>
      </p:sp>
      <p:cxnSp>
        <p:nvCxnSpPr>
          <p:cNvPr id="28" name="Connecteur droit avec flèche 27">
            <a:extLst>
              <a:ext uri="{FF2B5EF4-FFF2-40B4-BE49-F238E27FC236}">
                <a16:creationId xmlns:a16="http://schemas.microsoft.com/office/drawing/2014/main" id="{A404C60A-8EFF-5074-99AB-D33ADEFDB9B8}"/>
              </a:ext>
            </a:extLst>
          </p:cNvPr>
          <p:cNvCxnSpPr>
            <a:cxnSpLocks/>
            <a:stCxn id="25" idx="1"/>
          </p:cNvCxnSpPr>
          <p:nvPr/>
        </p:nvCxnSpPr>
        <p:spPr>
          <a:xfrm flipH="1" flipV="1">
            <a:off x="2632153" y="2753873"/>
            <a:ext cx="877672" cy="308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F2F48BC4-85DC-B0C9-BF6E-8E05FB62E7D8}"/>
              </a:ext>
            </a:extLst>
          </p:cNvPr>
          <p:cNvCxnSpPr>
            <a:cxnSpLocks/>
            <a:stCxn id="26" idx="1"/>
          </p:cNvCxnSpPr>
          <p:nvPr/>
        </p:nvCxnSpPr>
        <p:spPr>
          <a:xfrm flipH="1" flipV="1">
            <a:off x="535577" y="8447635"/>
            <a:ext cx="2870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599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3"/>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Déclaration </a:t>
            </a:r>
            <a:r>
              <a:rPr lang="fr-FR" sz="1400" b="1" dirty="0" err="1">
                <a:solidFill>
                  <a:schemeClr val="bg1"/>
                </a:solidFill>
                <a:latin typeface="Roboto" pitchFamily="2" charset="0"/>
                <a:ea typeface="Roboto" pitchFamily="2" charset="0"/>
                <a:cs typeface="Arial" panose="020B0604020202020204" pitchFamily="34" charset="0"/>
              </a:rPr>
              <a:t>TéléPAC</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12" name="Rectangle 9"/>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14" name="Rectangle 11"/>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14</a:t>
            </a:fld>
            <a:endParaRPr lang="fr-F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20" name="ZoneTexte 19">
            <a:extLst>
              <a:ext uri="{FF2B5EF4-FFF2-40B4-BE49-F238E27FC236}">
                <a16:creationId xmlns:a16="http://schemas.microsoft.com/office/drawing/2014/main" id="{2F5530B4-BA00-50B8-069C-2906FB92FE68}"/>
              </a:ext>
            </a:extLst>
          </p:cNvPr>
          <p:cNvSpPr txBox="1"/>
          <p:nvPr/>
        </p:nvSpPr>
        <p:spPr>
          <a:xfrm>
            <a:off x="303102" y="1749795"/>
            <a:ext cx="6200775" cy="830997"/>
          </a:xfrm>
          <a:prstGeom prst="rect">
            <a:avLst/>
          </a:prstGeom>
          <a:solidFill>
            <a:srgbClr val="FFD5D5"/>
          </a:solidFill>
        </p:spPr>
        <p:txBody>
          <a:bodyPr wrap="square" rtlCol="0">
            <a:spAutoFit/>
          </a:bodyPr>
          <a:lstStyle/>
          <a:p>
            <a:r>
              <a:rPr lang="fr-FR" sz="1200" dirty="0"/>
              <a:t>Pour rappel, en plus de votre déclaration MDNA sur le site de la Région Nouvelle-Aquitaine, </a:t>
            </a:r>
            <a:r>
              <a:rPr lang="fr-FR" sz="1200" b="1" dirty="0"/>
              <a:t>vous devez réaliser une déclaration sur le site </a:t>
            </a:r>
            <a:r>
              <a:rPr lang="fr-FR" sz="1200" b="1" dirty="0" err="1"/>
              <a:t>TéléPAC</a:t>
            </a:r>
            <a:r>
              <a:rPr lang="fr-FR" sz="1200" dirty="0"/>
              <a:t> au moment de la déclaration annuelle (entre le 01/04 et le 15/05) et cocher la case indiquant que vous réalisé une demande d’aide auprès de la Région (cf. capture d’écran ci-dessous)</a:t>
            </a:r>
          </a:p>
        </p:txBody>
      </p:sp>
      <p:grpSp>
        <p:nvGrpSpPr>
          <p:cNvPr id="25" name="Groupe 24">
            <a:extLst>
              <a:ext uri="{FF2B5EF4-FFF2-40B4-BE49-F238E27FC236}">
                <a16:creationId xmlns:a16="http://schemas.microsoft.com/office/drawing/2014/main" id="{38AEB974-31AD-CAE1-44B2-9F6C56D74CC4}"/>
              </a:ext>
            </a:extLst>
          </p:cNvPr>
          <p:cNvGrpSpPr/>
          <p:nvPr/>
        </p:nvGrpSpPr>
        <p:grpSpPr>
          <a:xfrm>
            <a:off x="175719" y="3233703"/>
            <a:ext cx="6506561" cy="2613183"/>
            <a:chOff x="114760" y="4451477"/>
            <a:chExt cx="6506561" cy="2613183"/>
          </a:xfrm>
        </p:grpSpPr>
        <p:grpSp>
          <p:nvGrpSpPr>
            <p:cNvPr id="21" name="Groupe 20">
              <a:extLst>
                <a:ext uri="{FF2B5EF4-FFF2-40B4-BE49-F238E27FC236}">
                  <a16:creationId xmlns:a16="http://schemas.microsoft.com/office/drawing/2014/main" id="{32B92C63-EAD6-F1E8-E7C0-2A73A04A2D0D}"/>
                </a:ext>
              </a:extLst>
            </p:cNvPr>
            <p:cNvGrpSpPr/>
            <p:nvPr/>
          </p:nvGrpSpPr>
          <p:grpSpPr>
            <a:xfrm>
              <a:off x="114760" y="5503623"/>
              <a:ext cx="6506561" cy="1561037"/>
              <a:chOff x="175720" y="4792367"/>
              <a:chExt cx="6506561" cy="1561037"/>
            </a:xfrm>
          </p:grpSpPr>
          <p:pic>
            <p:nvPicPr>
              <p:cNvPr id="10" name="Image 9">
                <a:extLst>
                  <a:ext uri="{FF2B5EF4-FFF2-40B4-BE49-F238E27FC236}">
                    <a16:creationId xmlns:a16="http://schemas.microsoft.com/office/drawing/2014/main" id="{82207724-1927-1C88-4618-1C3E312C2B7B}"/>
                  </a:ext>
                </a:extLst>
              </p:cNvPr>
              <p:cNvPicPr>
                <a:picLocks noChangeAspect="1"/>
              </p:cNvPicPr>
              <p:nvPr/>
            </p:nvPicPr>
            <p:blipFill>
              <a:blip r:embed="rId5"/>
              <a:stretch>
                <a:fillRect/>
              </a:stretch>
            </p:blipFill>
            <p:spPr>
              <a:xfrm>
                <a:off x="175720" y="4792367"/>
                <a:ext cx="6506561" cy="1561037"/>
              </a:xfrm>
              <a:prstGeom prst="rect">
                <a:avLst/>
              </a:prstGeom>
            </p:spPr>
          </p:pic>
          <p:pic>
            <p:nvPicPr>
              <p:cNvPr id="15" name="Image 14">
                <a:extLst>
                  <a:ext uri="{FF2B5EF4-FFF2-40B4-BE49-F238E27FC236}">
                    <a16:creationId xmlns:a16="http://schemas.microsoft.com/office/drawing/2014/main" id="{6B855E0A-136E-0B04-89CC-858254E5E8AC}"/>
                  </a:ext>
                </a:extLst>
              </p:cNvPr>
              <p:cNvPicPr>
                <a:picLocks noChangeAspect="1"/>
              </p:cNvPicPr>
              <p:nvPr/>
            </p:nvPicPr>
            <p:blipFill>
              <a:blip r:embed="rId6"/>
              <a:stretch>
                <a:fillRect/>
              </a:stretch>
            </p:blipFill>
            <p:spPr>
              <a:xfrm>
                <a:off x="6176678" y="5820820"/>
                <a:ext cx="139902" cy="194309"/>
              </a:xfrm>
              <a:prstGeom prst="rect">
                <a:avLst/>
              </a:prstGeom>
            </p:spPr>
          </p:pic>
          <p:pic>
            <p:nvPicPr>
              <p:cNvPr id="18" name="Image 17">
                <a:extLst>
                  <a:ext uri="{FF2B5EF4-FFF2-40B4-BE49-F238E27FC236}">
                    <a16:creationId xmlns:a16="http://schemas.microsoft.com/office/drawing/2014/main" id="{8A3139CC-802B-510D-394A-BB690417B906}"/>
                  </a:ext>
                </a:extLst>
              </p:cNvPr>
              <p:cNvPicPr>
                <a:picLocks noChangeAspect="1"/>
              </p:cNvPicPr>
              <p:nvPr/>
            </p:nvPicPr>
            <p:blipFill>
              <a:blip r:embed="rId7"/>
              <a:stretch>
                <a:fillRect/>
              </a:stretch>
            </p:blipFill>
            <p:spPr>
              <a:xfrm>
                <a:off x="5038277" y="5818047"/>
                <a:ext cx="139902" cy="200885"/>
              </a:xfrm>
              <a:prstGeom prst="rect">
                <a:avLst/>
              </a:prstGeom>
            </p:spPr>
          </p:pic>
        </p:grpSp>
        <p:sp>
          <p:nvSpPr>
            <p:cNvPr id="24" name="ZoneTexte 23">
              <a:extLst>
                <a:ext uri="{FF2B5EF4-FFF2-40B4-BE49-F238E27FC236}">
                  <a16:creationId xmlns:a16="http://schemas.microsoft.com/office/drawing/2014/main" id="{5BA2C8AA-C9C0-85C8-6A99-381FF2F34E69}"/>
                </a:ext>
              </a:extLst>
            </p:cNvPr>
            <p:cNvSpPr txBox="1"/>
            <p:nvPr/>
          </p:nvSpPr>
          <p:spPr>
            <a:xfrm>
              <a:off x="150209" y="4451477"/>
              <a:ext cx="6445601" cy="830997"/>
            </a:xfrm>
            <a:prstGeom prst="rect">
              <a:avLst/>
            </a:prstGeom>
            <a:solidFill>
              <a:schemeClr val="accent6">
                <a:lumMod val="40000"/>
                <a:lumOff val="60000"/>
              </a:schemeClr>
            </a:solidFill>
          </p:spPr>
          <p:txBody>
            <a:bodyPr wrap="square" rtlCol="0">
              <a:spAutoFit/>
            </a:bodyPr>
            <a:lstStyle/>
            <a:p>
              <a:pPr algn="ctr"/>
              <a:r>
                <a:rPr lang="fr-FR" sz="1200" b="1" dirty="0"/>
                <a:t>Capture d’écran de </a:t>
              </a:r>
              <a:r>
                <a:rPr lang="fr-FR" sz="1200" b="1" dirty="0" err="1"/>
                <a:t>TéléPAC</a:t>
              </a:r>
              <a:endParaRPr lang="fr-FR" sz="1200" b="1" dirty="0"/>
            </a:p>
            <a:p>
              <a:pPr algn="ctr"/>
              <a:r>
                <a:rPr lang="fr-FR" sz="1200" b="1" dirty="0"/>
                <a:t> </a:t>
              </a:r>
            </a:p>
            <a:p>
              <a:pPr marL="171450" indent="-171450">
                <a:buFont typeface="Wingdings" panose="05000000000000000000" pitchFamily="2" charset="2"/>
                <a:buChar char="Ø"/>
              </a:pPr>
              <a:r>
                <a:rPr lang="fr-FR" sz="1200" b="1" dirty="0"/>
                <a:t>Si vous ne demandez pas d’autre aide sur </a:t>
              </a:r>
              <a:r>
                <a:rPr lang="fr-FR" sz="1200" b="1" dirty="0" err="1"/>
                <a:t>TéléPAC</a:t>
              </a:r>
              <a:r>
                <a:rPr lang="fr-FR" sz="1200" b="1" dirty="0"/>
                <a:t> : </a:t>
              </a:r>
              <a:r>
                <a:rPr lang="fr-FR" sz="1200" dirty="0"/>
                <a:t>Répondre « Oui » à la rubrique « Dossier PAC sans demande aides »</a:t>
              </a:r>
            </a:p>
          </p:txBody>
        </p:sp>
      </p:grpSp>
      <p:sp>
        <p:nvSpPr>
          <p:cNvPr id="2" name="ZoneTexte 1">
            <a:extLst>
              <a:ext uri="{FF2B5EF4-FFF2-40B4-BE49-F238E27FC236}">
                <a16:creationId xmlns:a16="http://schemas.microsoft.com/office/drawing/2014/main" id="{440051BC-7C7E-D82A-D93D-16D8643F7710}"/>
              </a:ext>
            </a:extLst>
          </p:cNvPr>
          <p:cNvSpPr txBox="1"/>
          <p:nvPr/>
        </p:nvSpPr>
        <p:spPr>
          <a:xfrm>
            <a:off x="184971" y="6026445"/>
            <a:ext cx="6445601" cy="461665"/>
          </a:xfrm>
          <a:prstGeom prst="rect">
            <a:avLst/>
          </a:prstGeom>
          <a:solidFill>
            <a:schemeClr val="accent6">
              <a:lumMod val="40000"/>
              <a:lumOff val="60000"/>
            </a:schemeClr>
          </a:solidFill>
        </p:spPr>
        <p:txBody>
          <a:bodyPr wrap="square" rtlCol="0">
            <a:spAutoFit/>
          </a:bodyPr>
          <a:lstStyle/>
          <a:p>
            <a:pPr marL="171450" indent="-171450">
              <a:buFont typeface="Wingdings" panose="05000000000000000000" pitchFamily="2" charset="2"/>
              <a:buChar char="Ø"/>
            </a:pPr>
            <a:r>
              <a:rPr lang="fr-FR" sz="1200" b="1" dirty="0"/>
              <a:t>Si vous demandez d’autres aides sur </a:t>
            </a:r>
            <a:r>
              <a:rPr lang="fr-FR" sz="1200" b="1" dirty="0" err="1"/>
              <a:t>TéléPAC</a:t>
            </a:r>
            <a:r>
              <a:rPr lang="fr-FR" sz="1200" b="1" dirty="0"/>
              <a:t> : </a:t>
            </a:r>
            <a:r>
              <a:rPr lang="fr-FR" sz="1200" dirty="0"/>
              <a:t>Répondre « Non » à la rubrique « Dossier PAC sans demande aides »</a:t>
            </a:r>
          </a:p>
        </p:txBody>
      </p:sp>
    </p:spTree>
    <p:extLst>
      <p:ext uri="{BB962C8B-B14F-4D97-AF65-F5344CB8AC3E}">
        <p14:creationId xmlns:p14="http://schemas.microsoft.com/office/powerpoint/2010/main" val="29866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88DF2-CD22-4552-3143-BDC4915D8BDE}"/>
            </a:ext>
          </a:extLst>
        </p:cNvPr>
        <p:cNvGrpSpPr/>
        <p:nvPr/>
      </p:nvGrpSpPr>
      <p:grpSpPr>
        <a:xfrm>
          <a:off x="0" y="0"/>
          <a:ext cx="0" cy="0"/>
          <a:chOff x="0" y="0"/>
          <a:chExt cx="0" cy="0"/>
        </a:xfrm>
      </p:grpSpPr>
      <p:sp>
        <p:nvSpPr>
          <p:cNvPr id="13" name="Text Box 10">
            <a:extLst>
              <a:ext uri="{FF2B5EF4-FFF2-40B4-BE49-F238E27FC236}">
                <a16:creationId xmlns:a16="http://schemas.microsoft.com/office/drawing/2014/main" id="{F8BA92CB-B766-1F9C-1F4E-2493843E4CF9}"/>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dirty="0">
                <a:latin typeface="Roboto" pitchFamily="2" charset="0"/>
                <a:ea typeface="Roboto" pitchFamily="2" charset="0"/>
              </a:rPr>
              <a:t>Mes démarches en Nouvelle-Aquitaine</a:t>
            </a:r>
            <a:endParaRPr lang="fr-FR" sz="1452" dirty="0">
              <a:latin typeface="Roboto" pitchFamily="2" charset="0"/>
              <a:ea typeface="Roboto" pitchFamily="2" charset="0"/>
            </a:endParaRPr>
          </a:p>
          <a:p>
            <a:pPr marL="17963" algn="r">
              <a:spcBef>
                <a:spcPts val="7"/>
              </a:spcBef>
            </a:pPr>
            <a:r>
              <a:rPr lang="fr-FR" sz="1452" b="1" dirty="0">
                <a:solidFill>
                  <a:srgbClr val="E20437"/>
                </a:solidFill>
                <a:latin typeface="Roboto" pitchFamily="2" charset="0"/>
                <a:ea typeface="Roboto" pitchFamily="2" charset="0"/>
              </a:rPr>
              <a:t>Renseignement du formulaire</a:t>
            </a:r>
            <a:endParaRPr lang="fr-FR" sz="1452" dirty="0">
              <a:solidFill>
                <a:srgbClr val="E20437"/>
              </a:solidFill>
              <a:latin typeface="Roboto" pitchFamily="2" charset="0"/>
              <a:ea typeface="Roboto" pitchFamily="2" charset="0"/>
            </a:endParaRPr>
          </a:p>
        </p:txBody>
      </p:sp>
      <p:sp>
        <p:nvSpPr>
          <p:cNvPr id="43" name="ZoneTexte 42">
            <a:extLst>
              <a:ext uri="{FF2B5EF4-FFF2-40B4-BE49-F238E27FC236}">
                <a16:creationId xmlns:a16="http://schemas.microsoft.com/office/drawing/2014/main" id="{DA364166-494D-FB5F-D83C-A894EB1F23B1}"/>
              </a:ext>
            </a:extLst>
          </p:cNvPr>
          <p:cNvSpPr txBox="1"/>
          <p:nvPr/>
        </p:nvSpPr>
        <p:spPr>
          <a:xfrm>
            <a:off x="150210" y="9331778"/>
            <a:ext cx="6511931" cy="371512"/>
          </a:xfrm>
          <a:prstGeom prst="rect">
            <a:avLst/>
          </a:prstGeom>
          <a:noFill/>
        </p:spPr>
        <p:txBody>
          <a:bodyPr wrap="square" rtlCol="0">
            <a:spAutoFit/>
          </a:bodyPr>
          <a:lstStyle/>
          <a:p>
            <a:pPr algn="ctr"/>
            <a:r>
              <a:rPr lang="fr-FR" sz="907" dirty="0">
                <a:latin typeface="Roboto" pitchFamily="2" charset="0"/>
                <a:ea typeface="Roboto" pitchFamily="2" charset="0"/>
              </a:rPr>
              <a:t>Besoin d’aide ? Contactez nos conseillers Relation Usagers au 05 49 38 49 38 ou via </a:t>
            </a:r>
            <a:r>
              <a:rPr lang="fr-FR" sz="907" dirty="0">
                <a:latin typeface="Roboto" pitchFamily="2" charset="0"/>
                <a:ea typeface="Roboto" pitchFamily="2" charset="0"/>
                <a:hlinkClick r:id="rId3"/>
              </a:rPr>
              <a:t>contact@nouvelle-aquitaine.fr</a:t>
            </a:r>
            <a:endParaRPr lang="fr-FR" sz="907" dirty="0">
              <a:latin typeface="Roboto" pitchFamily="2" charset="0"/>
              <a:ea typeface="Roboto" pitchFamily="2" charset="0"/>
            </a:endParaRPr>
          </a:p>
          <a:p>
            <a:pPr algn="ctr"/>
            <a:r>
              <a:rPr lang="fr-FR" sz="907" dirty="0">
                <a:latin typeface="Roboto" pitchFamily="2" charset="0"/>
                <a:ea typeface="Roboto" pitchFamily="2" charset="0"/>
              </a:rPr>
              <a:t>Ouvert du lundi au vendredi de 9h00 à 18h00</a:t>
            </a:r>
          </a:p>
        </p:txBody>
      </p:sp>
      <p:sp>
        <p:nvSpPr>
          <p:cNvPr id="44" name="ZoneTexte 43">
            <a:extLst>
              <a:ext uri="{FF2B5EF4-FFF2-40B4-BE49-F238E27FC236}">
                <a16:creationId xmlns:a16="http://schemas.microsoft.com/office/drawing/2014/main" id="{FEB9F64D-E408-2A8B-E42D-F2D6EBA33FF0}"/>
              </a:ext>
            </a:extLst>
          </p:cNvPr>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Onglet 6 – Engagements et attestations</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12" name="Rectangle 9">
            <a:extLst>
              <a:ext uri="{FF2B5EF4-FFF2-40B4-BE49-F238E27FC236}">
                <a16:creationId xmlns:a16="http://schemas.microsoft.com/office/drawing/2014/main" id="{2D66261D-0C4B-624F-C984-6644502BF4B0}"/>
              </a:ext>
            </a:extLst>
          </p:cNvPr>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14" name="Rectangle 11">
            <a:extLst>
              <a:ext uri="{FF2B5EF4-FFF2-40B4-BE49-F238E27FC236}">
                <a16:creationId xmlns:a16="http://schemas.microsoft.com/office/drawing/2014/main" id="{59DD154F-884D-6B54-5745-8A7BC409FC78}"/>
              </a:ext>
            </a:extLst>
          </p:cNvPr>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dirty="0"/>
          </a:p>
        </p:txBody>
      </p:sp>
      <p:sp>
        <p:nvSpPr>
          <p:cNvPr id="4" name="Espace réservé du numéro de diapositive 3">
            <a:extLst>
              <a:ext uri="{FF2B5EF4-FFF2-40B4-BE49-F238E27FC236}">
                <a16:creationId xmlns:a16="http://schemas.microsoft.com/office/drawing/2014/main" id="{21C61C85-D0F5-07DA-9842-8CC202F95713}"/>
              </a:ext>
            </a:extLst>
          </p:cNvPr>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15</a:t>
            </a:fld>
            <a:endParaRPr lang="fr-FR" dirty="0"/>
          </a:p>
        </p:txBody>
      </p:sp>
      <p:pic>
        <p:nvPicPr>
          <p:cNvPr id="18" name="Image 17">
            <a:extLst>
              <a:ext uri="{FF2B5EF4-FFF2-40B4-BE49-F238E27FC236}">
                <a16:creationId xmlns:a16="http://schemas.microsoft.com/office/drawing/2014/main" id="{A8ECB808-5B13-8888-8CD4-6924F05451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pic>
        <p:nvPicPr>
          <p:cNvPr id="3" name="Image 2">
            <a:extLst>
              <a:ext uri="{FF2B5EF4-FFF2-40B4-BE49-F238E27FC236}">
                <a16:creationId xmlns:a16="http://schemas.microsoft.com/office/drawing/2014/main" id="{F7429B0B-50A0-05F1-6C70-6392B1E61D9E}"/>
              </a:ext>
            </a:extLst>
          </p:cNvPr>
          <p:cNvPicPr>
            <a:picLocks noChangeAspect="1"/>
          </p:cNvPicPr>
          <p:nvPr/>
        </p:nvPicPr>
        <p:blipFill>
          <a:blip r:embed="rId5"/>
          <a:stretch>
            <a:fillRect/>
          </a:stretch>
        </p:blipFill>
        <p:spPr>
          <a:xfrm>
            <a:off x="0" y="1492432"/>
            <a:ext cx="6858000" cy="4309009"/>
          </a:xfrm>
          <a:prstGeom prst="rect">
            <a:avLst/>
          </a:prstGeom>
        </p:spPr>
      </p:pic>
      <p:sp>
        <p:nvSpPr>
          <p:cNvPr id="25" name="Rectangle 24">
            <a:extLst>
              <a:ext uri="{FF2B5EF4-FFF2-40B4-BE49-F238E27FC236}">
                <a16:creationId xmlns:a16="http://schemas.microsoft.com/office/drawing/2014/main" id="{A660ABD0-3E5A-481C-BF33-7B2F375DBC76}"/>
              </a:ext>
            </a:extLst>
          </p:cNvPr>
          <p:cNvSpPr/>
          <p:nvPr/>
        </p:nvSpPr>
        <p:spPr>
          <a:xfrm>
            <a:off x="4295106" y="2654262"/>
            <a:ext cx="2410239" cy="830997"/>
          </a:xfrm>
          <a:prstGeom prst="rect">
            <a:avLst/>
          </a:prstGeom>
          <a:solidFill>
            <a:srgbClr val="FFD5D5"/>
          </a:solidFill>
        </p:spPr>
        <p:txBody>
          <a:bodyPr wrap="square">
            <a:spAutoFit/>
          </a:bodyPr>
          <a:lstStyle/>
          <a:p>
            <a:r>
              <a:rPr lang="fr-FR" sz="1200" dirty="0"/>
              <a:t>Les coordonnées bancaires ainsi que l’intitulé doivent être identiques au RIB fourni dans les pièces justificatives</a:t>
            </a:r>
          </a:p>
        </p:txBody>
      </p:sp>
      <p:cxnSp>
        <p:nvCxnSpPr>
          <p:cNvPr id="28" name="Connecteur droit avec flèche 27">
            <a:extLst>
              <a:ext uri="{FF2B5EF4-FFF2-40B4-BE49-F238E27FC236}">
                <a16:creationId xmlns:a16="http://schemas.microsoft.com/office/drawing/2014/main" id="{3D4AC0D7-6595-C5BB-772F-CD486388F11F}"/>
              </a:ext>
            </a:extLst>
          </p:cNvPr>
          <p:cNvCxnSpPr>
            <a:cxnSpLocks/>
            <a:stCxn id="25" idx="1"/>
          </p:cNvCxnSpPr>
          <p:nvPr/>
        </p:nvCxnSpPr>
        <p:spPr>
          <a:xfrm flipH="1">
            <a:off x="3291840" y="3069761"/>
            <a:ext cx="1003266" cy="87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84CA893-504D-A1A4-B22A-D02CEAA3DF11}"/>
              </a:ext>
            </a:extLst>
          </p:cNvPr>
          <p:cNvSpPr/>
          <p:nvPr/>
        </p:nvSpPr>
        <p:spPr>
          <a:xfrm>
            <a:off x="4046124" y="6236492"/>
            <a:ext cx="2410239" cy="646331"/>
          </a:xfrm>
          <a:prstGeom prst="rect">
            <a:avLst/>
          </a:prstGeom>
          <a:solidFill>
            <a:srgbClr val="FFD5D5"/>
          </a:solidFill>
        </p:spPr>
        <p:txBody>
          <a:bodyPr wrap="square">
            <a:spAutoFit/>
          </a:bodyPr>
          <a:lstStyle/>
          <a:p>
            <a:r>
              <a:rPr lang="fr-FR" sz="1200" dirty="0"/>
              <a:t>Une fois les coordonnées bancaires complétées, cliquer sur « Saisie terminée »</a:t>
            </a:r>
          </a:p>
        </p:txBody>
      </p:sp>
      <p:cxnSp>
        <p:nvCxnSpPr>
          <p:cNvPr id="16" name="Connecteur droit avec flèche 15">
            <a:extLst>
              <a:ext uri="{FF2B5EF4-FFF2-40B4-BE49-F238E27FC236}">
                <a16:creationId xmlns:a16="http://schemas.microsoft.com/office/drawing/2014/main" id="{DAFBC4B0-627E-416F-59E6-179E70A1EDCF}"/>
              </a:ext>
            </a:extLst>
          </p:cNvPr>
          <p:cNvCxnSpPr>
            <a:cxnSpLocks/>
            <a:stCxn id="10" idx="0"/>
          </p:cNvCxnSpPr>
          <p:nvPr/>
        </p:nvCxnSpPr>
        <p:spPr>
          <a:xfrm flipV="1">
            <a:off x="5251244" y="5749548"/>
            <a:ext cx="809922" cy="486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783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6CA0853-37AA-F8B4-F09B-2135228CB05C}"/>
              </a:ext>
            </a:extLst>
          </p:cNvPr>
          <p:cNvSpPr txBox="1"/>
          <p:nvPr/>
        </p:nvSpPr>
        <p:spPr>
          <a:xfrm>
            <a:off x="288759" y="1231171"/>
            <a:ext cx="6432081" cy="1569660"/>
          </a:xfrm>
          <a:prstGeom prst="rect">
            <a:avLst/>
          </a:prstGeom>
          <a:noFill/>
        </p:spPr>
        <p:txBody>
          <a:bodyPr wrap="square" rtlCol="0">
            <a:spAutoFit/>
          </a:bodyPr>
          <a:lstStyle/>
          <a:p>
            <a:pPr algn="just"/>
            <a:r>
              <a:rPr lang="fr-FR" sz="1600" dirty="0">
                <a:latin typeface="TeXGyreAdventor" panose="00000500000000000000" pitchFamily="50" charset="0"/>
              </a:rPr>
              <a:t>Le présent guide complète le « </a:t>
            </a:r>
            <a:r>
              <a:rPr lang="fr-FR" sz="1600" i="1" dirty="0">
                <a:latin typeface="TeXGyreAdventor" panose="00000500000000000000" pitchFamily="50" charset="0"/>
                <a:ea typeface="TeXGyreAdventor" panose="00000500000000000000" pitchFamily="50" charset="0"/>
                <a:cs typeface="TeXGyreAdventor" panose="00000500000000000000" pitchFamily="50" charset="0"/>
              </a:rPr>
              <a:t>Guide d’utilisation pour déposer une demande de subvention européenne</a:t>
            </a:r>
            <a:r>
              <a:rPr lang="fr-FR" sz="1600" dirty="0">
                <a:latin typeface="TeXGyreAdventor" panose="00000500000000000000" pitchFamily="50" charset="0"/>
              </a:rPr>
              <a:t> ».</a:t>
            </a:r>
          </a:p>
          <a:p>
            <a:pPr algn="just"/>
            <a:endParaRPr lang="fr-FR" sz="1600" dirty="0">
              <a:latin typeface="TeXGyreAdventor" panose="00000500000000000000" pitchFamily="50" charset="0"/>
            </a:endParaRPr>
          </a:p>
          <a:p>
            <a:pPr algn="just"/>
            <a:r>
              <a:rPr lang="fr-FR" sz="1600" dirty="0">
                <a:latin typeface="TeXGyreAdventor" panose="00000500000000000000" pitchFamily="50" charset="0"/>
              </a:rPr>
              <a:t>Il permet au porteur de projet de prendre connaissance des particularités liées à la MAEC PRM et ainsi pouvoir déposer sa demande d’aide avec le plus de précisions possibles.</a:t>
            </a:r>
          </a:p>
        </p:txBody>
      </p:sp>
      <p:sp>
        <p:nvSpPr>
          <p:cNvPr id="11" name="ZoneTexte 10">
            <a:extLst>
              <a:ext uri="{FF2B5EF4-FFF2-40B4-BE49-F238E27FC236}">
                <a16:creationId xmlns:a16="http://schemas.microsoft.com/office/drawing/2014/main" id="{E5E3C1BD-BC91-C643-2374-61F4A02D5E6C}"/>
              </a:ext>
            </a:extLst>
          </p:cNvPr>
          <p:cNvSpPr txBox="1"/>
          <p:nvPr/>
        </p:nvSpPr>
        <p:spPr>
          <a:xfrm>
            <a:off x="0" y="3551206"/>
            <a:ext cx="6858000" cy="338554"/>
          </a:xfrm>
          <a:prstGeom prst="rect">
            <a:avLst/>
          </a:prstGeom>
          <a:solidFill>
            <a:srgbClr val="E20437"/>
          </a:solidFill>
          <a:ln>
            <a:noFill/>
          </a:ln>
        </p:spPr>
        <p:txBody>
          <a:bodyPr wrap="square" rtlCol="0">
            <a:spAutoFit/>
          </a:bodyPr>
          <a:lstStyle/>
          <a:p>
            <a:pPr lvl="1"/>
            <a:r>
              <a:rPr lang="fr-FR" sz="1600" b="1">
                <a:solidFill>
                  <a:schemeClr val="bg1"/>
                </a:solidFill>
                <a:latin typeface="Roboto" pitchFamily="2" charset="0"/>
                <a:ea typeface="Roboto" pitchFamily="2" charset="0"/>
                <a:cs typeface="Arial" panose="020B0604020202020204" pitchFamily="34" charset="0"/>
              </a:rPr>
              <a:t>Onglet 2 – Rubrique Demandeur</a:t>
            </a:r>
            <a:endParaRPr lang="fr-FR" sz="1400" b="1">
              <a:solidFill>
                <a:schemeClr val="bg1"/>
              </a:solidFill>
              <a:latin typeface="Roboto" pitchFamily="2" charset="0"/>
              <a:ea typeface="Roboto" pitchFamily="2" charset="0"/>
              <a:cs typeface="Arial" panose="020B0604020202020204" pitchFamily="34" charset="0"/>
            </a:endParaRPr>
          </a:p>
        </p:txBody>
      </p:sp>
      <p:sp>
        <p:nvSpPr>
          <p:cNvPr id="14" name="ZoneTexte 13">
            <a:extLst>
              <a:ext uri="{FF2B5EF4-FFF2-40B4-BE49-F238E27FC236}">
                <a16:creationId xmlns:a16="http://schemas.microsoft.com/office/drawing/2014/main" id="{F517D647-9AC5-4443-59DF-CD9401E88391}"/>
              </a:ext>
            </a:extLst>
          </p:cNvPr>
          <p:cNvSpPr txBox="1"/>
          <p:nvPr/>
        </p:nvSpPr>
        <p:spPr>
          <a:xfrm>
            <a:off x="0" y="4028799"/>
            <a:ext cx="6858000" cy="276999"/>
          </a:xfrm>
          <a:prstGeom prst="rect">
            <a:avLst/>
          </a:prstGeom>
          <a:solidFill>
            <a:srgbClr val="FFD5D5"/>
          </a:solidFill>
        </p:spPr>
        <p:txBody>
          <a:bodyPr wrap="square" rtlCol="0">
            <a:spAutoFit/>
          </a:bodyPr>
          <a:lstStyle/>
          <a:p>
            <a:pPr lvl="2"/>
            <a:r>
              <a:rPr lang="fr-FR" sz="1200" b="1">
                <a:solidFill>
                  <a:srgbClr val="E20437"/>
                </a:solidFill>
                <a:latin typeface="Roboto" pitchFamily="2" charset="0"/>
                <a:ea typeface="Roboto" pitchFamily="2" charset="0"/>
                <a:cs typeface="Arial" panose="020B0604020202020204" pitchFamily="34" charset="0"/>
              </a:rPr>
              <a:t>Préciser le N° PACAGE</a:t>
            </a:r>
          </a:p>
        </p:txBody>
      </p:sp>
      <p:grpSp>
        <p:nvGrpSpPr>
          <p:cNvPr id="20" name="Groupe 19">
            <a:extLst>
              <a:ext uri="{FF2B5EF4-FFF2-40B4-BE49-F238E27FC236}">
                <a16:creationId xmlns:a16="http://schemas.microsoft.com/office/drawing/2014/main" id="{0BF37447-ACA8-C358-5CB6-C390FBB2C6B1}"/>
              </a:ext>
            </a:extLst>
          </p:cNvPr>
          <p:cNvGrpSpPr/>
          <p:nvPr/>
        </p:nvGrpSpPr>
        <p:grpSpPr>
          <a:xfrm>
            <a:off x="61063" y="4476522"/>
            <a:ext cx="6690224" cy="4032313"/>
            <a:chOff x="30616" y="3976307"/>
            <a:chExt cx="6858000" cy="4071745"/>
          </a:xfrm>
        </p:grpSpPr>
        <p:pic>
          <p:nvPicPr>
            <p:cNvPr id="19" name="Image 18">
              <a:extLst>
                <a:ext uri="{FF2B5EF4-FFF2-40B4-BE49-F238E27FC236}">
                  <a16:creationId xmlns:a16="http://schemas.microsoft.com/office/drawing/2014/main" id="{39FFE223-7872-66A1-1081-2AC510B5444A}"/>
                </a:ext>
              </a:extLst>
            </p:cNvPr>
            <p:cNvPicPr>
              <a:picLocks noChangeAspect="1"/>
            </p:cNvPicPr>
            <p:nvPr/>
          </p:nvPicPr>
          <p:blipFill>
            <a:blip r:embed="rId2"/>
            <a:stretch>
              <a:fillRect/>
            </a:stretch>
          </p:blipFill>
          <p:spPr>
            <a:xfrm>
              <a:off x="30616" y="3976307"/>
              <a:ext cx="6858000" cy="4071745"/>
            </a:xfrm>
            <a:prstGeom prst="rect">
              <a:avLst/>
            </a:prstGeom>
            <a:ln>
              <a:solidFill>
                <a:srgbClr val="FF0000"/>
              </a:solidFill>
            </a:ln>
          </p:spPr>
        </p:pic>
        <p:sp>
          <p:nvSpPr>
            <p:cNvPr id="17" name="Rectangle 16">
              <a:extLst>
                <a:ext uri="{FF2B5EF4-FFF2-40B4-BE49-F238E27FC236}">
                  <a16:creationId xmlns:a16="http://schemas.microsoft.com/office/drawing/2014/main" id="{99DA8941-F89D-32DF-3215-757EACBA86DC}"/>
                </a:ext>
              </a:extLst>
            </p:cNvPr>
            <p:cNvSpPr/>
            <p:nvPr/>
          </p:nvSpPr>
          <p:spPr>
            <a:xfrm>
              <a:off x="3019785" y="5630257"/>
              <a:ext cx="3782909" cy="1398539"/>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Renseignez le SIRET de votre exploitation, les champs suivants se complètent automatiquement</a:t>
              </a:r>
            </a:p>
            <a:p>
              <a:pPr marL="171450" indent="-171450">
                <a:buFont typeface="Wingdings" panose="05000000000000000000" pitchFamily="2" charset="2"/>
                <a:buChar char="Ø"/>
              </a:pPr>
              <a:endParaRPr lang="fr-FR" sz="1200" dirty="0"/>
            </a:p>
            <a:p>
              <a:pPr marL="171450" indent="-171450">
                <a:buFont typeface="Wingdings" panose="05000000000000000000" pitchFamily="2" charset="2"/>
                <a:buChar char="Ø"/>
              </a:pPr>
              <a:r>
                <a:rPr lang="fr-FR" sz="1200" b="1" dirty="0"/>
                <a:t>Vous devez ajouter le N° PACAGE</a:t>
              </a:r>
              <a:r>
                <a:rPr lang="fr-FR" sz="1200" dirty="0"/>
                <a:t> de l’exploitation liée au SIRET. Ce champ n’est pas automatique</a:t>
              </a:r>
            </a:p>
            <a:p>
              <a:pPr marL="171450" indent="-171450">
                <a:buFont typeface="Wingdings" panose="05000000000000000000" pitchFamily="2" charset="2"/>
                <a:buChar char="Ø"/>
              </a:pPr>
              <a:endParaRPr lang="fr-FR" sz="1200" dirty="0"/>
            </a:p>
            <a:p>
              <a:pPr marL="171450" indent="-171450">
                <a:buFont typeface="Wingdings" panose="05000000000000000000" pitchFamily="2" charset="2"/>
                <a:buChar char="Ø"/>
              </a:pPr>
              <a:r>
                <a:rPr lang="fr-FR" sz="1200" dirty="0"/>
                <a:t> Veillez à utiliser un SIRET actif</a:t>
              </a:r>
            </a:p>
          </p:txBody>
        </p:sp>
      </p:grpSp>
      <p:sp>
        <p:nvSpPr>
          <p:cNvPr id="21" name="Text Box 10">
            <a:extLst>
              <a:ext uri="{FF2B5EF4-FFF2-40B4-BE49-F238E27FC236}">
                <a16:creationId xmlns:a16="http://schemas.microsoft.com/office/drawing/2014/main" id="{AEF34BDD-B912-3F4F-8C8E-0D456702D99B}"/>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 Renseignement du formulaire</a:t>
            </a:r>
            <a:endParaRPr lang="fr-FR" sz="1452">
              <a:solidFill>
                <a:srgbClr val="E20437"/>
              </a:solidFill>
              <a:latin typeface="Roboto" pitchFamily="2" charset="0"/>
              <a:ea typeface="Roboto" pitchFamily="2" charset="0"/>
            </a:endParaRPr>
          </a:p>
        </p:txBody>
      </p:sp>
      <p:sp>
        <p:nvSpPr>
          <p:cNvPr id="23" name="ZoneTexte 22">
            <a:extLst>
              <a:ext uri="{FF2B5EF4-FFF2-40B4-BE49-F238E27FC236}">
                <a16:creationId xmlns:a16="http://schemas.microsoft.com/office/drawing/2014/main" id="{E54F11B9-8555-2B72-DE0C-454C649559A9}"/>
              </a:ext>
            </a:extLst>
          </p:cNvPr>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3"/>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pic>
        <p:nvPicPr>
          <p:cNvPr id="2" name="Image 1">
            <a:extLst>
              <a:ext uri="{FF2B5EF4-FFF2-40B4-BE49-F238E27FC236}">
                <a16:creationId xmlns:a16="http://schemas.microsoft.com/office/drawing/2014/main" id="{47325EE3-FFA4-646D-6AB3-63EDA32F55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cxnSp>
        <p:nvCxnSpPr>
          <p:cNvPr id="4" name="Connecteur droit avec flèche 3">
            <a:extLst>
              <a:ext uri="{FF2B5EF4-FFF2-40B4-BE49-F238E27FC236}">
                <a16:creationId xmlns:a16="http://schemas.microsoft.com/office/drawing/2014/main" id="{84992EF4-B574-BCAC-F697-72F4EDEDD222}"/>
              </a:ext>
            </a:extLst>
          </p:cNvPr>
          <p:cNvCxnSpPr>
            <a:cxnSpLocks/>
            <a:stCxn id="17" idx="1"/>
          </p:cNvCxnSpPr>
          <p:nvPr/>
        </p:nvCxnSpPr>
        <p:spPr>
          <a:xfrm flipH="1" flipV="1">
            <a:off x="2138238" y="6230983"/>
            <a:ext cx="838866" cy="57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613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F517D647-9AC5-4443-59DF-CD9401E88391}"/>
              </a:ext>
            </a:extLst>
          </p:cNvPr>
          <p:cNvSpPr txBox="1"/>
          <p:nvPr/>
        </p:nvSpPr>
        <p:spPr>
          <a:xfrm>
            <a:off x="0" y="2063944"/>
            <a:ext cx="6858000" cy="276999"/>
          </a:xfrm>
          <a:prstGeom prst="rect">
            <a:avLst/>
          </a:prstGeom>
          <a:solidFill>
            <a:srgbClr val="FFD5D5"/>
          </a:solidFill>
        </p:spPr>
        <p:txBody>
          <a:bodyPr wrap="square" rtlCol="0">
            <a:spAutoFit/>
          </a:bodyPr>
          <a:lstStyle/>
          <a:p>
            <a:pPr lvl="2" algn="ctr"/>
            <a:r>
              <a:rPr lang="fr-FR" sz="1200" b="1" dirty="0">
                <a:solidFill>
                  <a:srgbClr val="E20437"/>
                </a:solidFill>
                <a:latin typeface="Roboto" pitchFamily="2" charset="0"/>
                <a:ea typeface="Roboto" pitchFamily="2" charset="0"/>
                <a:cs typeface="Arial" panose="020B0604020202020204" pitchFamily="34" charset="0"/>
              </a:rPr>
              <a:t>Focus sur certaines questions </a:t>
            </a:r>
          </a:p>
        </p:txBody>
      </p:sp>
      <p:sp>
        <p:nvSpPr>
          <p:cNvPr id="21" name="Text Box 10">
            <a:extLst>
              <a:ext uri="{FF2B5EF4-FFF2-40B4-BE49-F238E27FC236}">
                <a16:creationId xmlns:a16="http://schemas.microsoft.com/office/drawing/2014/main" id="{AEF34BDD-B912-3F4F-8C8E-0D456702D99B}"/>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 Renseignement du formulaire</a:t>
            </a:r>
            <a:endParaRPr lang="fr-FR" sz="1452">
              <a:solidFill>
                <a:srgbClr val="E20437"/>
              </a:solidFill>
              <a:latin typeface="Roboto" pitchFamily="2" charset="0"/>
              <a:ea typeface="Roboto" pitchFamily="2" charset="0"/>
            </a:endParaRPr>
          </a:p>
        </p:txBody>
      </p:sp>
      <p:sp>
        <p:nvSpPr>
          <p:cNvPr id="23" name="ZoneTexte 22">
            <a:extLst>
              <a:ext uri="{FF2B5EF4-FFF2-40B4-BE49-F238E27FC236}">
                <a16:creationId xmlns:a16="http://schemas.microsoft.com/office/drawing/2014/main" id="{E54F11B9-8555-2B72-DE0C-454C649559A9}"/>
              </a:ext>
            </a:extLst>
          </p:cNvPr>
          <p:cNvSpPr txBox="1"/>
          <p:nvPr/>
        </p:nvSpPr>
        <p:spPr>
          <a:xfrm>
            <a:off x="173034" y="92174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2"/>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pic>
        <p:nvPicPr>
          <p:cNvPr id="2" name="Image 1">
            <a:extLst>
              <a:ext uri="{FF2B5EF4-FFF2-40B4-BE49-F238E27FC236}">
                <a16:creationId xmlns:a16="http://schemas.microsoft.com/office/drawing/2014/main" id="{47325EE3-FFA4-646D-6AB3-63EDA32F55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9" name="ZoneTexte 8">
            <a:extLst>
              <a:ext uri="{FF2B5EF4-FFF2-40B4-BE49-F238E27FC236}">
                <a16:creationId xmlns:a16="http://schemas.microsoft.com/office/drawing/2014/main" id="{50B7136B-A291-8B07-4962-EBCD3CF1EC32}"/>
              </a:ext>
            </a:extLst>
          </p:cNvPr>
          <p:cNvSpPr txBox="1"/>
          <p:nvPr/>
        </p:nvSpPr>
        <p:spPr>
          <a:xfrm>
            <a:off x="134382" y="8571147"/>
            <a:ext cx="6589234"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Dans la rubrique « Dossier suivi par », indiquer les coordonnées de la personne à contacter au sein de votre structure pour tout échange sur le dossier.</a:t>
            </a:r>
            <a:br>
              <a:rPr lang="fr-FR" sz="1200" dirty="0"/>
            </a:br>
            <a:r>
              <a:rPr lang="fr-FR" sz="1200" dirty="0"/>
              <a:t>Si vous êtes en exploitation individuelle, ce sont vos coordonnées.</a:t>
            </a:r>
          </a:p>
        </p:txBody>
      </p:sp>
      <p:pic>
        <p:nvPicPr>
          <p:cNvPr id="4" name="Image 3">
            <a:extLst>
              <a:ext uri="{FF2B5EF4-FFF2-40B4-BE49-F238E27FC236}">
                <a16:creationId xmlns:a16="http://schemas.microsoft.com/office/drawing/2014/main" id="{0DD5503C-AE3B-4697-16D1-7FD0CF671A40}"/>
              </a:ext>
            </a:extLst>
          </p:cNvPr>
          <p:cNvPicPr>
            <a:picLocks noChangeAspect="1"/>
          </p:cNvPicPr>
          <p:nvPr/>
        </p:nvPicPr>
        <p:blipFill>
          <a:blip r:embed="rId4"/>
          <a:stretch>
            <a:fillRect/>
          </a:stretch>
        </p:blipFill>
        <p:spPr>
          <a:xfrm>
            <a:off x="-1" y="7468673"/>
            <a:ext cx="6858000" cy="1537382"/>
          </a:xfrm>
          <a:prstGeom prst="rect">
            <a:avLst/>
          </a:prstGeom>
        </p:spPr>
      </p:pic>
      <p:pic>
        <p:nvPicPr>
          <p:cNvPr id="7" name="Image 6">
            <a:extLst>
              <a:ext uri="{FF2B5EF4-FFF2-40B4-BE49-F238E27FC236}">
                <a16:creationId xmlns:a16="http://schemas.microsoft.com/office/drawing/2014/main" id="{650D22CE-6319-4A9E-A2A3-6796B9036C82}"/>
              </a:ext>
            </a:extLst>
          </p:cNvPr>
          <p:cNvPicPr>
            <a:picLocks noChangeAspect="1"/>
          </p:cNvPicPr>
          <p:nvPr/>
        </p:nvPicPr>
        <p:blipFill>
          <a:blip r:embed="rId5"/>
          <a:stretch>
            <a:fillRect/>
          </a:stretch>
        </p:blipFill>
        <p:spPr>
          <a:xfrm>
            <a:off x="0" y="2445994"/>
            <a:ext cx="6858000" cy="1645920"/>
          </a:xfrm>
          <a:prstGeom prst="rect">
            <a:avLst/>
          </a:prstGeom>
        </p:spPr>
      </p:pic>
      <p:sp>
        <p:nvSpPr>
          <p:cNvPr id="10" name="ZoneTexte 9">
            <a:extLst>
              <a:ext uri="{FF2B5EF4-FFF2-40B4-BE49-F238E27FC236}">
                <a16:creationId xmlns:a16="http://schemas.microsoft.com/office/drawing/2014/main" id="{C620ADBE-D9BB-31AC-4DF3-4DB8472BF77A}"/>
              </a:ext>
            </a:extLst>
          </p:cNvPr>
          <p:cNvSpPr txBox="1"/>
          <p:nvPr/>
        </p:nvSpPr>
        <p:spPr>
          <a:xfrm>
            <a:off x="0" y="4175575"/>
            <a:ext cx="6858000"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Dans la rubrique « Représentant Légal » pour les personnes physique</a:t>
            </a:r>
          </a:p>
          <a:p>
            <a:pPr marL="171450" indent="-171450">
              <a:buFont typeface="Wingdings" panose="05000000000000000000" pitchFamily="2" charset="2"/>
              <a:buChar char="Ø"/>
            </a:pPr>
            <a:r>
              <a:rPr lang="fr-FR" sz="1200" dirty="0"/>
              <a:t>Sélectionnez « Personne physique » </a:t>
            </a:r>
          </a:p>
          <a:p>
            <a:pPr marL="171450" indent="-171450">
              <a:buFont typeface="Wingdings" panose="05000000000000000000" pitchFamily="2" charset="2"/>
              <a:buChar char="Ø"/>
            </a:pPr>
            <a:r>
              <a:rPr lang="fr-FR" sz="1200" dirty="0"/>
              <a:t>Puis complétez la date de naissance car ce champ n’est pas automatique</a:t>
            </a:r>
          </a:p>
        </p:txBody>
      </p:sp>
      <p:pic>
        <p:nvPicPr>
          <p:cNvPr id="13" name="Image 12">
            <a:extLst>
              <a:ext uri="{FF2B5EF4-FFF2-40B4-BE49-F238E27FC236}">
                <a16:creationId xmlns:a16="http://schemas.microsoft.com/office/drawing/2014/main" id="{F44C3573-9637-C5D5-4DD7-DA24164328F1}"/>
              </a:ext>
            </a:extLst>
          </p:cNvPr>
          <p:cNvPicPr>
            <a:picLocks noChangeAspect="1"/>
          </p:cNvPicPr>
          <p:nvPr/>
        </p:nvPicPr>
        <p:blipFill>
          <a:blip r:embed="rId6"/>
          <a:stretch>
            <a:fillRect/>
          </a:stretch>
        </p:blipFill>
        <p:spPr>
          <a:xfrm>
            <a:off x="-1" y="4817679"/>
            <a:ext cx="6858000" cy="2024956"/>
          </a:xfrm>
          <a:prstGeom prst="rect">
            <a:avLst/>
          </a:prstGeom>
        </p:spPr>
      </p:pic>
      <p:sp>
        <p:nvSpPr>
          <p:cNvPr id="15" name="ZoneTexte 14">
            <a:extLst>
              <a:ext uri="{FF2B5EF4-FFF2-40B4-BE49-F238E27FC236}">
                <a16:creationId xmlns:a16="http://schemas.microsoft.com/office/drawing/2014/main" id="{7F17A97E-53C8-60A9-2A18-B50DCBBD18F3}"/>
              </a:ext>
            </a:extLst>
          </p:cNvPr>
          <p:cNvSpPr txBox="1"/>
          <p:nvPr/>
        </p:nvSpPr>
        <p:spPr>
          <a:xfrm>
            <a:off x="0" y="6988965"/>
            <a:ext cx="6858000"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Dans la rubrique « Représentant Légal » pour les personnes morales:</a:t>
            </a:r>
          </a:p>
          <a:p>
            <a:pPr marL="171450" indent="-171450">
              <a:buFont typeface="Wingdings" panose="05000000000000000000" pitchFamily="2" charset="2"/>
              <a:buChar char="Ø"/>
            </a:pPr>
            <a:r>
              <a:rPr lang="fr-FR" sz="1200" dirty="0"/>
              <a:t>Sélectionnez « Personne morale »</a:t>
            </a:r>
          </a:p>
          <a:p>
            <a:pPr marL="171450" indent="-171450">
              <a:buFont typeface="Wingdings" panose="05000000000000000000" pitchFamily="2" charset="2"/>
              <a:buChar char="Ø"/>
            </a:pPr>
            <a:r>
              <a:rPr lang="fr-FR" sz="1200" dirty="0"/>
              <a:t>Puis inscrire la dénomination de la société</a:t>
            </a:r>
          </a:p>
        </p:txBody>
      </p:sp>
      <p:pic>
        <p:nvPicPr>
          <p:cNvPr id="17" name="Image 16">
            <a:extLst>
              <a:ext uri="{FF2B5EF4-FFF2-40B4-BE49-F238E27FC236}">
                <a16:creationId xmlns:a16="http://schemas.microsoft.com/office/drawing/2014/main" id="{949C57DB-583F-AB3F-3C49-927F6F9B2DDE}"/>
              </a:ext>
            </a:extLst>
          </p:cNvPr>
          <p:cNvPicPr>
            <a:picLocks noChangeAspect="1"/>
          </p:cNvPicPr>
          <p:nvPr/>
        </p:nvPicPr>
        <p:blipFill>
          <a:blip r:embed="rId7"/>
          <a:stretch>
            <a:fillRect/>
          </a:stretch>
        </p:blipFill>
        <p:spPr>
          <a:xfrm>
            <a:off x="0" y="1413789"/>
            <a:ext cx="2926080" cy="443894"/>
          </a:xfrm>
          <a:prstGeom prst="rect">
            <a:avLst/>
          </a:prstGeom>
        </p:spPr>
      </p:pic>
      <p:sp>
        <p:nvSpPr>
          <p:cNvPr id="11" name="ZoneTexte 10">
            <a:extLst>
              <a:ext uri="{FF2B5EF4-FFF2-40B4-BE49-F238E27FC236}">
                <a16:creationId xmlns:a16="http://schemas.microsoft.com/office/drawing/2014/main" id="{E5E3C1BD-BC91-C643-2374-61F4A02D5E6C}"/>
              </a:ext>
            </a:extLst>
          </p:cNvPr>
          <p:cNvSpPr txBox="1"/>
          <p:nvPr/>
        </p:nvSpPr>
        <p:spPr>
          <a:xfrm>
            <a:off x="0" y="1075235"/>
            <a:ext cx="6858000" cy="338554"/>
          </a:xfrm>
          <a:prstGeom prst="rect">
            <a:avLst/>
          </a:prstGeom>
          <a:solidFill>
            <a:srgbClr val="E20437"/>
          </a:solidFill>
          <a:ln>
            <a:noFill/>
          </a:ln>
        </p:spPr>
        <p:txBody>
          <a:bodyPr wrap="square" rtlCol="0">
            <a:spAutoFit/>
          </a:bodyPr>
          <a:lstStyle/>
          <a:p>
            <a:pPr lvl="1"/>
            <a:r>
              <a:rPr lang="fr-FR" sz="1600" b="1" dirty="0">
                <a:solidFill>
                  <a:schemeClr val="bg1"/>
                </a:solidFill>
                <a:latin typeface="Roboto" pitchFamily="2" charset="0"/>
                <a:ea typeface="Roboto" pitchFamily="2" charset="0"/>
                <a:cs typeface="Arial" panose="020B0604020202020204" pitchFamily="34" charset="0"/>
              </a:rPr>
              <a:t>Onglet 2 – Rubrique Demandeur</a:t>
            </a:r>
            <a:endParaRPr lang="fr-FR" sz="1400" b="1" dirty="0">
              <a:solidFill>
                <a:schemeClr val="bg1"/>
              </a:solidFill>
              <a:latin typeface="Roboto" pitchFamily="2" charset="0"/>
              <a:ea typeface="Roboto" pitchFamily="2" charset="0"/>
              <a:cs typeface="Arial" panose="020B0604020202020204" pitchFamily="34" charset="0"/>
            </a:endParaRPr>
          </a:p>
        </p:txBody>
      </p:sp>
    </p:spTree>
    <p:extLst>
      <p:ext uri="{BB962C8B-B14F-4D97-AF65-F5344CB8AC3E}">
        <p14:creationId xmlns:p14="http://schemas.microsoft.com/office/powerpoint/2010/main" val="166601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3AE65-C613-949C-057D-41E7B31AE3A4}"/>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3FAB5865-84F6-0C38-463A-6FF9BF1B5F04}"/>
              </a:ext>
            </a:extLst>
          </p:cNvPr>
          <p:cNvSpPr txBox="1"/>
          <p:nvPr/>
        </p:nvSpPr>
        <p:spPr>
          <a:xfrm>
            <a:off x="0" y="1391134"/>
            <a:ext cx="6858000" cy="338554"/>
          </a:xfrm>
          <a:prstGeom prst="rect">
            <a:avLst/>
          </a:prstGeom>
          <a:solidFill>
            <a:srgbClr val="E20437"/>
          </a:solidFill>
          <a:ln>
            <a:noFill/>
          </a:ln>
        </p:spPr>
        <p:txBody>
          <a:bodyPr wrap="square" rtlCol="0">
            <a:spAutoFit/>
          </a:bodyPr>
          <a:lstStyle/>
          <a:p>
            <a:pPr lvl="1"/>
            <a:r>
              <a:rPr lang="fr-FR" sz="1600" b="1" dirty="0">
                <a:solidFill>
                  <a:schemeClr val="bg1"/>
                </a:solidFill>
                <a:latin typeface="Roboto" pitchFamily="2" charset="0"/>
                <a:ea typeface="Roboto" pitchFamily="2" charset="0"/>
                <a:cs typeface="Arial" panose="020B0604020202020204" pitchFamily="34" charset="0"/>
              </a:rPr>
              <a:t>Onglet 2 – Rubrique Demandeur</a:t>
            </a:r>
            <a:endParaRPr lang="fr-FR" sz="1400" b="1" dirty="0">
              <a:solidFill>
                <a:schemeClr val="bg1"/>
              </a:solidFill>
              <a:latin typeface="Roboto" pitchFamily="2" charset="0"/>
              <a:ea typeface="Roboto" pitchFamily="2" charset="0"/>
              <a:cs typeface="Arial" panose="020B0604020202020204" pitchFamily="34" charset="0"/>
            </a:endParaRPr>
          </a:p>
        </p:txBody>
      </p:sp>
      <p:sp>
        <p:nvSpPr>
          <p:cNvPr id="14" name="ZoneTexte 13">
            <a:extLst>
              <a:ext uri="{FF2B5EF4-FFF2-40B4-BE49-F238E27FC236}">
                <a16:creationId xmlns:a16="http://schemas.microsoft.com/office/drawing/2014/main" id="{322D7530-A077-2034-FDDF-8E00D1F89552}"/>
              </a:ext>
            </a:extLst>
          </p:cNvPr>
          <p:cNvSpPr txBox="1"/>
          <p:nvPr/>
        </p:nvSpPr>
        <p:spPr>
          <a:xfrm>
            <a:off x="0" y="2382178"/>
            <a:ext cx="6858000" cy="276999"/>
          </a:xfrm>
          <a:prstGeom prst="rect">
            <a:avLst/>
          </a:prstGeom>
          <a:solidFill>
            <a:srgbClr val="FFD5D5"/>
          </a:solidFill>
        </p:spPr>
        <p:txBody>
          <a:bodyPr wrap="square" rtlCol="0">
            <a:spAutoFit/>
          </a:bodyPr>
          <a:lstStyle/>
          <a:p>
            <a:pPr lvl="2" algn="ctr"/>
            <a:r>
              <a:rPr lang="fr-FR" sz="1200" b="1" dirty="0">
                <a:solidFill>
                  <a:srgbClr val="E20437"/>
                </a:solidFill>
                <a:latin typeface="Roboto" pitchFamily="2" charset="0"/>
                <a:ea typeface="Roboto" pitchFamily="2" charset="0"/>
                <a:cs typeface="Arial" panose="020B0604020202020204" pitchFamily="34" charset="0"/>
              </a:rPr>
              <a:t>Focus sur certaines questions </a:t>
            </a:r>
          </a:p>
        </p:txBody>
      </p:sp>
      <p:sp>
        <p:nvSpPr>
          <p:cNvPr id="21" name="Text Box 10">
            <a:extLst>
              <a:ext uri="{FF2B5EF4-FFF2-40B4-BE49-F238E27FC236}">
                <a16:creationId xmlns:a16="http://schemas.microsoft.com/office/drawing/2014/main" id="{781D8FAD-EB4C-E14D-E900-C5047BC01C91}"/>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 Renseignement du formulaire</a:t>
            </a:r>
            <a:endParaRPr lang="fr-FR" sz="1452">
              <a:solidFill>
                <a:srgbClr val="E20437"/>
              </a:solidFill>
              <a:latin typeface="Roboto" pitchFamily="2" charset="0"/>
              <a:ea typeface="Roboto" pitchFamily="2" charset="0"/>
            </a:endParaRPr>
          </a:p>
        </p:txBody>
      </p:sp>
      <p:sp>
        <p:nvSpPr>
          <p:cNvPr id="23" name="ZoneTexte 22">
            <a:extLst>
              <a:ext uri="{FF2B5EF4-FFF2-40B4-BE49-F238E27FC236}">
                <a16:creationId xmlns:a16="http://schemas.microsoft.com/office/drawing/2014/main" id="{33756D41-D2B7-B5B2-4669-102B5372B645}"/>
              </a:ext>
            </a:extLst>
          </p:cNvPr>
          <p:cNvSpPr txBox="1"/>
          <p:nvPr/>
        </p:nvSpPr>
        <p:spPr>
          <a:xfrm>
            <a:off x="173034" y="92174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2"/>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pic>
        <p:nvPicPr>
          <p:cNvPr id="2" name="Image 1">
            <a:extLst>
              <a:ext uri="{FF2B5EF4-FFF2-40B4-BE49-F238E27FC236}">
                <a16:creationId xmlns:a16="http://schemas.microsoft.com/office/drawing/2014/main" id="{55696EA9-298B-A23D-DB17-2385C06479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9" name="ZoneTexte 8">
            <a:extLst>
              <a:ext uri="{FF2B5EF4-FFF2-40B4-BE49-F238E27FC236}">
                <a16:creationId xmlns:a16="http://schemas.microsoft.com/office/drawing/2014/main" id="{00163A2B-DCD3-2281-1165-41D963B469FA}"/>
              </a:ext>
            </a:extLst>
          </p:cNvPr>
          <p:cNvSpPr txBox="1"/>
          <p:nvPr/>
        </p:nvSpPr>
        <p:spPr>
          <a:xfrm>
            <a:off x="0" y="4629834"/>
            <a:ext cx="6858000"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Dans la rubrique « Dossier suivi par », indiquez les coordonnées de la personne à contacter au sein de votre structure pour tout échange sur le dossier.</a:t>
            </a:r>
            <a:br>
              <a:rPr lang="fr-FR" sz="1200" dirty="0"/>
            </a:br>
            <a:r>
              <a:rPr lang="fr-FR" sz="1200" dirty="0"/>
              <a:t>Si vous êtes en exploitation individuelle, ce sont vos coordonnées.</a:t>
            </a:r>
          </a:p>
        </p:txBody>
      </p:sp>
      <p:pic>
        <p:nvPicPr>
          <p:cNvPr id="4" name="Image 3">
            <a:extLst>
              <a:ext uri="{FF2B5EF4-FFF2-40B4-BE49-F238E27FC236}">
                <a16:creationId xmlns:a16="http://schemas.microsoft.com/office/drawing/2014/main" id="{E5596914-9877-8739-FD8F-861AB264531E}"/>
              </a:ext>
            </a:extLst>
          </p:cNvPr>
          <p:cNvPicPr>
            <a:picLocks noChangeAspect="1"/>
          </p:cNvPicPr>
          <p:nvPr/>
        </p:nvPicPr>
        <p:blipFill>
          <a:blip r:embed="rId4"/>
          <a:stretch>
            <a:fillRect/>
          </a:stretch>
        </p:blipFill>
        <p:spPr>
          <a:xfrm>
            <a:off x="0" y="2918754"/>
            <a:ext cx="6858000" cy="1537382"/>
          </a:xfrm>
          <a:prstGeom prst="rect">
            <a:avLst/>
          </a:prstGeom>
        </p:spPr>
      </p:pic>
      <p:pic>
        <p:nvPicPr>
          <p:cNvPr id="3" name="Image 2">
            <a:extLst>
              <a:ext uri="{FF2B5EF4-FFF2-40B4-BE49-F238E27FC236}">
                <a16:creationId xmlns:a16="http://schemas.microsoft.com/office/drawing/2014/main" id="{B573CE5F-00B4-335B-A0DF-B34465D5FA64}"/>
              </a:ext>
            </a:extLst>
          </p:cNvPr>
          <p:cNvPicPr>
            <a:picLocks noChangeAspect="1"/>
          </p:cNvPicPr>
          <p:nvPr/>
        </p:nvPicPr>
        <p:blipFill>
          <a:blip r:embed="rId5"/>
          <a:stretch>
            <a:fillRect/>
          </a:stretch>
        </p:blipFill>
        <p:spPr>
          <a:xfrm>
            <a:off x="0" y="1729688"/>
            <a:ext cx="2926334" cy="445047"/>
          </a:xfrm>
          <a:prstGeom prst="rect">
            <a:avLst/>
          </a:prstGeom>
        </p:spPr>
      </p:pic>
    </p:spTree>
    <p:extLst>
      <p:ext uri="{BB962C8B-B14F-4D97-AF65-F5344CB8AC3E}">
        <p14:creationId xmlns:p14="http://schemas.microsoft.com/office/powerpoint/2010/main" val="241673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E5E3C1BD-BC91-C643-2374-61F4A02D5E6C}"/>
              </a:ext>
            </a:extLst>
          </p:cNvPr>
          <p:cNvSpPr txBox="1"/>
          <p:nvPr/>
        </p:nvSpPr>
        <p:spPr>
          <a:xfrm>
            <a:off x="0" y="1391134"/>
            <a:ext cx="6858000" cy="338554"/>
          </a:xfrm>
          <a:prstGeom prst="rect">
            <a:avLst/>
          </a:prstGeom>
          <a:solidFill>
            <a:srgbClr val="E20437"/>
          </a:solidFill>
          <a:ln>
            <a:noFill/>
          </a:ln>
        </p:spPr>
        <p:txBody>
          <a:bodyPr wrap="square" rtlCol="0">
            <a:spAutoFit/>
          </a:bodyPr>
          <a:lstStyle/>
          <a:p>
            <a:pPr lvl="1"/>
            <a:r>
              <a:rPr lang="fr-FR" sz="1600" b="1" dirty="0">
                <a:solidFill>
                  <a:schemeClr val="bg1"/>
                </a:solidFill>
                <a:latin typeface="Roboto" pitchFamily="2" charset="0"/>
                <a:ea typeface="Roboto" pitchFamily="2" charset="0"/>
                <a:cs typeface="Arial" panose="020B0604020202020204" pitchFamily="34" charset="0"/>
              </a:rPr>
              <a:t>Onglet 2 – Rubrique Demandeur</a:t>
            </a:r>
            <a:endParaRPr lang="fr-FR" sz="1400" b="1" dirty="0">
              <a:solidFill>
                <a:schemeClr val="bg1"/>
              </a:solidFill>
              <a:latin typeface="Roboto" pitchFamily="2" charset="0"/>
              <a:ea typeface="Roboto" pitchFamily="2" charset="0"/>
              <a:cs typeface="Arial" panose="020B0604020202020204" pitchFamily="34" charset="0"/>
            </a:endParaRPr>
          </a:p>
        </p:txBody>
      </p:sp>
      <p:sp>
        <p:nvSpPr>
          <p:cNvPr id="14" name="ZoneTexte 13">
            <a:extLst>
              <a:ext uri="{FF2B5EF4-FFF2-40B4-BE49-F238E27FC236}">
                <a16:creationId xmlns:a16="http://schemas.microsoft.com/office/drawing/2014/main" id="{F517D647-9AC5-4443-59DF-CD9401E88391}"/>
              </a:ext>
            </a:extLst>
          </p:cNvPr>
          <p:cNvSpPr txBox="1"/>
          <p:nvPr/>
        </p:nvSpPr>
        <p:spPr>
          <a:xfrm>
            <a:off x="0" y="2291313"/>
            <a:ext cx="6858000" cy="276999"/>
          </a:xfrm>
          <a:prstGeom prst="rect">
            <a:avLst/>
          </a:prstGeom>
          <a:solidFill>
            <a:srgbClr val="FFD5D5"/>
          </a:solidFill>
        </p:spPr>
        <p:txBody>
          <a:bodyPr wrap="square" rtlCol="0">
            <a:spAutoFit/>
          </a:bodyPr>
          <a:lstStyle/>
          <a:p>
            <a:r>
              <a:rPr lang="fr-FR" sz="1200" b="1" dirty="0">
                <a:solidFill>
                  <a:srgbClr val="E20437"/>
                </a:solidFill>
                <a:latin typeface="Roboto" pitchFamily="2" charset="0"/>
                <a:ea typeface="Roboto" pitchFamily="2" charset="0"/>
                <a:cs typeface="Arial" panose="020B0604020202020204" pitchFamily="34" charset="0"/>
              </a:rPr>
              <a:t>	Focus sur certaines questions </a:t>
            </a:r>
          </a:p>
        </p:txBody>
      </p:sp>
      <p:sp>
        <p:nvSpPr>
          <p:cNvPr id="21" name="Text Box 10">
            <a:extLst>
              <a:ext uri="{FF2B5EF4-FFF2-40B4-BE49-F238E27FC236}">
                <a16:creationId xmlns:a16="http://schemas.microsoft.com/office/drawing/2014/main" id="{AEF34BDD-B912-3F4F-8C8E-0D456702D99B}"/>
              </a:ext>
            </a:extLst>
          </p:cNvPr>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 Renseignement du formulaire</a:t>
            </a:r>
            <a:endParaRPr lang="fr-FR" sz="1452">
              <a:solidFill>
                <a:srgbClr val="E20437"/>
              </a:solidFill>
              <a:latin typeface="Roboto" pitchFamily="2" charset="0"/>
              <a:ea typeface="Roboto" pitchFamily="2" charset="0"/>
            </a:endParaRPr>
          </a:p>
        </p:txBody>
      </p:sp>
      <p:sp>
        <p:nvSpPr>
          <p:cNvPr id="23" name="ZoneTexte 22">
            <a:extLst>
              <a:ext uri="{FF2B5EF4-FFF2-40B4-BE49-F238E27FC236}">
                <a16:creationId xmlns:a16="http://schemas.microsoft.com/office/drawing/2014/main" id="{E54F11B9-8555-2B72-DE0C-454C649559A9}"/>
              </a:ext>
            </a:extLst>
          </p:cNvPr>
          <p:cNvSpPr txBox="1"/>
          <p:nvPr/>
        </p:nvSpPr>
        <p:spPr>
          <a:xfrm>
            <a:off x="173034" y="92174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2"/>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pic>
        <p:nvPicPr>
          <p:cNvPr id="2" name="Image 1">
            <a:extLst>
              <a:ext uri="{FF2B5EF4-FFF2-40B4-BE49-F238E27FC236}">
                <a16:creationId xmlns:a16="http://schemas.microsoft.com/office/drawing/2014/main" id="{47325EE3-FFA4-646D-6AB3-63EDA32F55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pic>
        <p:nvPicPr>
          <p:cNvPr id="12" name="Image 11">
            <a:extLst>
              <a:ext uri="{FF2B5EF4-FFF2-40B4-BE49-F238E27FC236}">
                <a16:creationId xmlns:a16="http://schemas.microsoft.com/office/drawing/2014/main" id="{156A9F4B-0759-869A-0905-D262CD4174D6}"/>
              </a:ext>
            </a:extLst>
          </p:cNvPr>
          <p:cNvPicPr>
            <a:picLocks noChangeAspect="1"/>
          </p:cNvPicPr>
          <p:nvPr/>
        </p:nvPicPr>
        <p:blipFill>
          <a:blip r:embed="rId4"/>
          <a:stretch>
            <a:fillRect/>
          </a:stretch>
        </p:blipFill>
        <p:spPr>
          <a:xfrm>
            <a:off x="173034" y="5221912"/>
            <a:ext cx="4216872" cy="2360923"/>
          </a:xfrm>
          <a:prstGeom prst="rect">
            <a:avLst/>
          </a:prstGeom>
        </p:spPr>
      </p:pic>
      <p:sp>
        <p:nvSpPr>
          <p:cNvPr id="13" name="ZoneTexte 12">
            <a:extLst>
              <a:ext uri="{FF2B5EF4-FFF2-40B4-BE49-F238E27FC236}">
                <a16:creationId xmlns:a16="http://schemas.microsoft.com/office/drawing/2014/main" id="{A2F6C70B-8CB6-0914-BB7D-F254FBD38A30}"/>
              </a:ext>
            </a:extLst>
          </p:cNvPr>
          <p:cNvSpPr txBox="1"/>
          <p:nvPr/>
        </p:nvSpPr>
        <p:spPr>
          <a:xfrm>
            <a:off x="3961457" y="5965740"/>
            <a:ext cx="2441085" cy="1077218"/>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600" dirty="0"/>
              <a:t>Répondre « Non » à l’ensemble des questions si le projet n’est pas multi-partenarial</a:t>
            </a:r>
          </a:p>
        </p:txBody>
      </p:sp>
      <p:sp>
        <p:nvSpPr>
          <p:cNvPr id="4" name="Accolade fermante 3">
            <a:extLst>
              <a:ext uri="{FF2B5EF4-FFF2-40B4-BE49-F238E27FC236}">
                <a16:creationId xmlns:a16="http://schemas.microsoft.com/office/drawing/2014/main" id="{819F74E6-93B5-B9CC-18F0-1F9DB9B08AD4}"/>
              </a:ext>
            </a:extLst>
          </p:cNvPr>
          <p:cNvSpPr/>
          <p:nvPr/>
        </p:nvSpPr>
        <p:spPr>
          <a:xfrm>
            <a:off x="3597184" y="5221912"/>
            <a:ext cx="248194" cy="251657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6" name="Image 5">
            <a:extLst>
              <a:ext uri="{FF2B5EF4-FFF2-40B4-BE49-F238E27FC236}">
                <a16:creationId xmlns:a16="http://schemas.microsoft.com/office/drawing/2014/main" id="{3E1AEC39-9E54-99E1-9C1B-A16E47622ABC}"/>
              </a:ext>
            </a:extLst>
          </p:cNvPr>
          <p:cNvPicPr>
            <a:picLocks noChangeAspect="1"/>
          </p:cNvPicPr>
          <p:nvPr/>
        </p:nvPicPr>
        <p:blipFill>
          <a:blip r:embed="rId5"/>
          <a:stretch>
            <a:fillRect/>
          </a:stretch>
        </p:blipFill>
        <p:spPr>
          <a:xfrm>
            <a:off x="-6532" y="2680729"/>
            <a:ext cx="6858000" cy="2062103"/>
          </a:xfrm>
          <a:prstGeom prst="rect">
            <a:avLst/>
          </a:prstGeom>
        </p:spPr>
      </p:pic>
      <p:sp>
        <p:nvSpPr>
          <p:cNvPr id="10" name="Accolade fermante 9">
            <a:extLst>
              <a:ext uri="{FF2B5EF4-FFF2-40B4-BE49-F238E27FC236}">
                <a16:creationId xmlns:a16="http://schemas.microsoft.com/office/drawing/2014/main" id="{B3C08FC2-D879-389E-FA1D-2801BBB65650}"/>
              </a:ext>
            </a:extLst>
          </p:cNvPr>
          <p:cNvSpPr/>
          <p:nvPr/>
        </p:nvSpPr>
        <p:spPr>
          <a:xfrm>
            <a:off x="2579914" y="3093974"/>
            <a:ext cx="249828" cy="37043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2FF9EB36-8404-5566-A653-E51A140A4FF5}"/>
              </a:ext>
            </a:extLst>
          </p:cNvPr>
          <p:cNvSpPr txBox="1"/>
          <p:nvPr/>
        </p:nvSpPr>
        <p:spPr>
          <a:xfrm>
            <a:off x="2874519" y="3146009"/>
            <a:ext cx="2307481" cy="338554"/>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600" dirty="0"/>
              <a:t>Répondre « Non »</a:t>
            </a:r>
            <a:endParaRPr lang="fr-FR" sz="1600" strike="sngStrike" dirty="0"/>
          </a:p>
        </p:txBody>
      </p:sp>
      <p:pic>
        <p:nvPicPr>
          <p:cNvPr id="17" name="Image 16">
            <a:extLst>
              <a:ext uri="{FF2B5EF4-FFF2-40B4-BE49-F238E27FC236}">
                <a16:creationId xmlns:a16="http://schemas.microsoft.com/office/drawing/2014/main" id="{60FAEF3D-AF26-5F77-7C34-ED9C5D24A357}"/>
              </a:ext>
            </a:extLst>
          </p:cNvPr>
          <p:cNvPicPr>
            <a:picLocks noChangeAspect="1"/>
          </p:cNvPicPr>
          <p:nvPr/>
        </p:nvPicPr>
        <p:blipFill>
          <a:blip r:embed="rId6"/>
          <a:stretch>
            <a:fillRect/>
          </a:stretch>
        </p:blipFill>
        <p:spPr>
          <a:xfrm>
            <a:off x="0" y="1729688"/>
            <a:ext cx="2403566" cy="365543"/>
          </a:xfrm>
          <a:prstGeom prst="rect">
            <a:avLst/>
          </a:prstGeom>
        </p:spPr>
      </p:pic>
    </p:spTree>
    <p:extLst>
      <p:ext uri="{BB962C8B-B14F-4D97-AF65-F5344CB8AC3E}">
        <p14:creationId xmlns:p14="http://schemas.microsoft.com/office/powerpoint/2010/main" val="280790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3B89DC5-BC2D-77B4-FE10-23FE2767502F}"/>
              </a:ext>
            </a:extLst>
          </p:cNvPr>
          <p:cNvPicPr>
            <a:picLocks noChangeAspect="1"/>
          </p:cNvPicPr>
          <p:nvPr/>
        </p:nvPicPr>
        <p:blipFill>
          <a:blip r:embed="rId3"/>
          <a:stretch>
            <a:fillRect/>
          </a:stretch>
        </p:blipFill>
        <p:spPr>
          <a:xfrm>
            <a:off x="-2880" y="2147548"/>
            <a:ext cx="6858000" cy="2748670"/>
          </a:xfrm>
          <a:prstGeom prst="rect">
            <a:avLst/>
          </a:prstGeom>
        </p:spPr>
      </p:pic>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4"/>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a:solidFill>
                  <a:schemeClr val="bg1"/>
                </a:solidFill>
                <a:latin typeface="Roboto" pitchFamily="2" charset="0"/>
                <a:ea typeface="Roboto" pitchFamily="2" charset="0"/>
                <a:cs typeface="Arial" panose="020B0604020202020204" pitchFamily="34" charset="0"/>
              </a:rPr>
              <a:t>	Onglet 3 – Rubrique Projet</a:t>
            </a:r>
            <a:endParaRPr lang="fr-FR" sz="1270" b="1">
              <a:solidFill>
                <a:schemeClr val="bg1"/>
              </a:solidFill>
              <a:latin typeface="Roboto" pitchFamily="2" charset="0"/>
              <a:ea typeface="Roboto" pitchFamily="2" charset="0"/>
              <a:cs typeface="Arial" panose="020B0604020202020204" pitchFamily="34" charset="0"/>
            </a:endParaRPr>
          </a:p>
        </p:txBody>
      </p:sp>
      <p:sp>
        <p:nvSpPr>
          <p:cNvPr id="12" name="Rectangle 9"/>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14" name="Rectangle 11"/>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6</a:t>
            </a:fld>
            <a:endParaRPr lang="fr-FR"/>
          </a:p>
        </p:txBody>
      </p:sp>
      <p:sp>
        <p:nvSpPr>
          <p:cNvPr id="29" name="Rectangle 28">
            <a:extLst>
              <a:ext uri="{FF2B5EF4-FFF2-40B4-BE49-F238E27FC236}">
                <a16:creationId xmlns:a16="http://schemas.microsoft.com/office/drawing/2014/main" id="{CF432E3B-C36E-4E08-88E1-796064771D6E}"/>
              </a:ext>
            </a:extLst>
          </p:cNvPr>
          <p:cNvSpPr/>
          <p:nvPr/>
        </p:nvSpPr>
        <p:spPr>
          <a:xfrm>
            <a:off x="143086" y="4953911"/>
            <a:ext cx="6555135" cy="1015663"/>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Le champ </a:t>
            </a:r>
            <a:r>
              <a:rPr lang="fr-FR" sz="1200" b="1" dirty="0"/>
              <a:t>« Présentation du projet »</a:t>
            </a:r>
            <a:r>
              <a:rPr lang="fr-FR" sz="1200" dirty="0"/>
              <a:t> est en texte libre permet de reprendre les éléments contextuels afin que l’instruction se déroule le plus efficacement possible. </a:t>
            </a:r>
            <a:br>
              <a:rPr lang="fr-FR" sz="1200" dirty="0"/>
            </a:br>
            <a:r>
              <a:rPr lang="fr-FR" sz="1200" dirty="0"/>
              <a:t>Il est à noter que les informations saisies dans cette zone pourront être utilisées dans des documents officiels liés à de la communication tant au niveau régional que national.</a:t>
            </a:r>
            <a:br>
              <a:rPr lang="fr-FR" sz="1200" dirty="0"/>
            </a:b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Un exemple est proposé ci-dessus.</a:t>
            </a:r>
            <a:endParaRPr lang="fr-FR" sz="1200" dirty="0"/>
          </a:p>
        </p:txBody>
      </p:sp>
      <p:sp>
        <p:nvSpPr>
          <p:cNvPr id="2" name="ZoneTexte 1">
            <a:extLst>
              <a:ext uri="{FF2B5EF4-FFF2-40B4-BE49-F238E27FC236}">
                <a16:creationId xmlns:a16="http://schemas.microsoft.com/office/drawing/2014/main" id="{E5AC4921-E02B-604A-3545-D21A00D7D300}"/>
              </a:ext>
            </a:extLst>
          </p:cNvPr>
          <p:cNvSpPr txBox="1"/>
          <p:nvPr/>
        </p:nvSpPr>
        <p:spPr>
          <a:xfrm>
            <a:off x="-16692" y="1791994"/>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Intitulé et description du projet</a:t>
            </a: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9" name="Rectangle 8">
            <a:extLst>
              <a:ext uri="{FF2B5EF4-FFF2-40B4-BE49-F238E27FC236}">
                <a16:creationId xmlns:a16="http://schemas.microsoft.com/office/drawing/2014/main" id="{0C3871EA-D596-7AEB-8ADB-19277CC12413}"/>
              </a:ext>
            </a:extLst>
          </p:cNvPr>
          <p:cNvSpPr/>
          <p:nvPr/>
        </p:nvSpPr>
        <p:spPr>
          <a:xfrm>
            <a:off x="2635097" y="2751697"/>
            <a:ext cx="3001176" cy="276999"/>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Indiquer simplement « MAEC PRM 2026 »</a:t>
            </a:r>
          </a:p>
        </p:txBody>
      </p:sp>
      <p:sp>
        <p:nvSpPr>
          <p:cNvPr id="11" name="Rectangle 10">
            <a:extLst>
              <a:ext uri="{FF2B5EF4-FFF2-40B4-BE49-F238E27FC236}">
                <a16:creationId xmlns:a16="http://schemas.microsoft.com/office/drawing/2014/main" id="{58923FC5-CD19-5B01-C02A-69B682F89F95}"/>
              </a:ext>
            </a:extLst>
          </p:cNvPr>
          <p:cNvSpPr/>
          <p:nvPr/>
        </p:nvSpPr>
        <p:spPr>
          <a:xfrm>
            <a:off x="2676665" y="3159935"/>
            <a:ext cx="1459020" cy="276999"/>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Répondre « Oui »</a:t>
            </a:r>
          </a:p>
        </p:txBody>
      </p:sp>
      <p:sp>
        <p:nvSpPr>
          <p:cNvPr id="15" name="Rectangle 14">
            <a:extLst>
              <a:ext uri="{FF2B5EF4-FFF2-40B4-BE49-F238E27FC236}">
                <a16:creationId xmlns:a16="http://schemas.microsoft.com/office/drawing/2014/main" id="{B515B082-8A28-8C45-32A1-FCAD1C2C929E}"/>
              </a:ext>
            </a:extLst>
          </p:cNvPr>
          <p:cNvSpPr/>
          <p:nvPr/>
        </p:nvSpPr>
        <p:spPr>
          <a:xfrm>
            <a:off x="4586180" y="3714176"/>
            <a:ext cx="2271820" cy="276999"/>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 Choisir « MAEC PRM 2026 »</a:t>
            </a:r>
          </a:p>
        </p:txBody>
      </p:sp>
      <p:pic>
        <p:nvPicPr>
          <p:cNvPr id="16" name="Image 15">
            <a:extLst>
              <a:ext uri="{FF2B5EF4-FFF2-40B4-BE49-F238E27FC236}">
                <a16:creationId xmlns:a16="http://schemas.microsoft.com/office/drawing/2014/main" id="{7472BBB5-0365-154D-4B63-F00350CDF4B7}"/>
              </a:ext>
            </a:extLst>
          </p:cNvPr>
          <p:cNvPicPr>
            <a:picLocks noChangeAspect="1"/>
          </p:cNvPicPr>
          <p:nvPr/>
        </p:nvPicPr>
        <p:blipFill rotWithShape="1">
          <a:blip r:embed="rId6"/>
          <a:srcRect t="83371"/>
          <a:stretch/>
        </p:blipFill>
        <p:spPr>
          <a:xfrm>
            <a:off x="0" y="6346793"/>
            <a:ext cx="6841308" cy="572316"/>
          </a:xfrm>
          <a:prstGeom prst="rect">
            <a:avLst/>
          </a:prstGeom>
        </p:spPr>
      </p:pic>
      <p:sp>
        <p:nvSpPr>
          <p:cNvPr id="17" name="Rectangle 16">
            <a:extLst>
              <a:ext uri="{FF2B5EF4-FFF2-40B4-BE49-F238E27FC236}">
                <a16:creationId xmlns:a16="http://schemas.microsoft.com/office/drawing/2014/main" id="{684379AF-D93A-E80D-CE91-89DAF1ED4CB5}"/>
              </a:ext>
            </a:extLst>
          </p:cNvPr>
          <p:cNvSpPr/>
          <p:nvPr/>
        </p:nvSpPr>
        <p:spPr>
          <a:xfrm>
            <a:off x="184971" y="7130063"/>
            <a:ext cx="6555135" cy="1569660"/>
          </a:xfrm>
          <a:prstGeom prst="rect">
            <a:avLst/>
          </a:prstGeom>
          <a:solidFill>
            <a:srgbClr val="FFD5D5"/>
          </a:solidFill>
        </p:spPr>
        <p:txBody>
          <a:bodyPr wrap="square">
            <a:spAutoFit/>
          </a:bodyPr>
          <a:lstStyle/>
          <a:p>
            <a:pPr marL="171450" indent="-171450">
              <a:buFont typeface="Wingdings" panose="05000000000000000000" pitchFamily="2" charset="2"/>
              <a:buChar char="Ø"/>
            </a:pPr>
            <a:r>
              <a:rPr lang="fr-FR" sz="1200" dirty="0"/>
              <a:t>Il convient de répondre « Oui » dans le cas où les animaux ne sont jamais sur le siège d’exploitation (adresse liée au SIRET). Dans ce cas, indiquer l’adresse où sont localisées les animaux sur la plus grande partie de l’année.</a:t>
            </a:r>
            <a:br>
              <a:rPr lang="fr-FR" sz="1200" dirty="0"/>
            </a:br>
            <a:br>
              <a:rPr lang="fr-FR" sz="1200" dirty="0"/>
            </a:br>
            <a:r>
              <a:rPr lang="fr-FR" sz="1200" dirty="0"/>
              <a:t>Dans le cas de la transhumance, si le siège d’exploitation est utilisé comme emplacement (même de manière passagère), répondre « Non ». Si ce n’est pas le cas, se référer au point ci-dessus.</a:t>
            </a:r>
            <a:br>
              <a:rPr lang="fr-FR" sz="1200" dirty="0"/>
            </a:br>
            <a:br>
              <a:rPr lang="fr-FR" sz="1200" dirty="0"/>
            </a:br>
            <a:r>
              <a:rPr lang="fr-FR" sz="1200" i="1" dirty="0"/>
              <a:t>Cette donnée à une valeur informative.</a:t>
            </a:r>
            <a:endParaRPr lang="fr-FR" sz="1200" dirty="0"/>
          </a:p>
        </p:txBody>
      </p:sp>
      <p:pic>
        <p:nvPicPr>
          <p:cNvPr id="18" name="Image 17">
            <a:extLst>
              <a:ext uri="{FF2B5EF4-FFF2-40B4-BE49-F238E27FC236}">
                <a16:creationId xmlns:a16="http://schemas.microsoft.com/office/drawing/2014/main" id="{9AFC2D39-AC22-FC11-4446-D30C061BC111}"/>
              </a:ext>
            </a:extLst>
          </p:cNvPr>
          <p:cNvPicPr>
            <a:picLocks noChangeAspect="1"/>
          </p:cNvPicPr>
          <p:nvPr/>
        </p:nvPicPr>
        <p:blipFill>
          <a:blip r:embed="rId7"/>
          <a:stretch>
            <a:fillRect/>
          </a:stretch>
        </p:blipFill>
        <p:spPr>
          <a:xfrm>
            <a:off x="0" y="1319861"/>
            <a:ext cx="4212701" cy="445047"/>
          </a:xfrm>
          <a:prstGeom prst="rect">
            <a:avLst/>
          </a:prstGeom>
        </p:spPr>
      </p:pic>
      <p:cxnSp>
        <p:nvCxnSpPr>
          <p:cNvPr id="20" name="Connecteur droit avec flèche 19">
            <a:extLst>
              <a:ext uri="{FF2B5EF4-FFF2-40B4-BE49-F238E27FC236}">
                <a16:creationId xmlns:a16="http://schemas.microsoft.com/office/drawing/2014/main" id="{347FD101-FD5E-43EF-3964-67EC64394D7F}"/>
              </a:ext>
            </a:extLst>
          </p:cNvPr>
          <p:cNvCxnSpPr>
            <a:cxnSpLocks/>
          </p:cNvCxnSpPr>
          <p:nvPr/>
        </p:nvCxnSpPr>
        <p:spPr>
          <a:xfrm flipH="1">
            <a:off x="1463040" y="2885820"/>
            <a:ext cx="11720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C76C345C-A419-CF36-4EA3-BCA26D535A1D}"/>
              </a:ext>
            </a:extLst>
          </p:cNvPr>
          <p:cNvCxnSpPr>
            <a:cxnSpLocks/>
            <a:stCxn id="11" idx="1"/>
          </p:cNvCxnSpPr>
          <p:nvPr/>
        </p:nvCxnSpPr>
        <p:spPr>
          <a:xfrm flipH="1" flipV="1">
            <a:off x="1203502" y="3298434"/>
            <a:ext cx="14731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60743EFD-B491-18BC-96AF-262888FD6D6C}"/>
              </a:ext>
            </a:extLst>
          </p:cNvPr>
          <p:cNvCxnSpPr>
            <a:cxnSpLocks/>
            <a:stCxn id="29" idx="0"/>
          </p:cNvCxnSpPr>
          <p:nvPr/>
        </p:nvCxnSpPr>
        <p:spPr>
          <a:xfrm flipH="1" flipV="1">
            <a:off x="3406175" y="4573887"/>
            <a:ext cx="14479" cy="380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A77E9D06-02B0-8377-C5AB-8E2CE29F36B8}"/>
              </a:ext>
            </a:extLst>
          </p:cNvPr>
          <p:cNvCxnSpPr>
            <a:cxnSpLocks/>
          </p:cNvCxnSpPr>
          <p:nvPr/>
        </p:nvCxnSpPr>
        <p:spPr>
          <a:xfrm flipH="1">
            <a:off x="3944983" y="3840480"/>
            <a:ext cx="6411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030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738A21-46AB-EBB2-FF41-BECD9EC7B5FC}"/>
              </a:ext>
            </a:extLst>
          </p:cNvPr>
          <p:cNvPicPr>
            <a:picLocks noChangeAspect="1"/>
          </p:cNvPicPr>
          <p:nvPr/>
        </p:nvPicPr>
        <p:blipFill rotWithShape="1">
          <a:blip r:embed="rId3"/>
          <a:srcRect b="50279"/>
          <a:stretch/>
        </p:blipFill>
        <p:spPr>
          <a:xfrm>
            <a:off x="3569" y="6279325"/>
            <a:ext cx="6858000" cy="1870360"/>
          </a:xfrm>
          <a:prstGeom prst="rect">
            <a:avLst/>
          </a:prstGeom>
        </p:spPr>
      </p:pic>
      <p:pic>
        <p:nvPicPr>
          <p:cNvPr id="10" name="Image 9">
            <a:extLst>
              <a:ext uri="{FF2B5EF4-FFF2-40B4-BE49-F238E27FC236}">
                <a16:creationId xmlns:a16="http://schemas.microsoft.com/office/drawing/2014/main" id="{D2890CBA-7B5C-3DC0-AE78-A3BA8E808BEF}"/>
              </a:ext>
            </a:extLst>
          </p:cNvPr>
          <p:cNvPicPr>
            <a:picLocks noChangeAspect="1"/>
          </p:cNvPicPr>
          <p:nvPr/>
        </p:nvPicPr>
        <p:blipFill>
          <a:blip r:embed="rId4"/>
          <a:stretch>
            <a:fillRect/>
          </a:stretch>
        </p:blipFill>
        <p:spPr>
          <a:xfrm>
            <a:off x="-22825" y="2342898"/>
            <a:ext cx="6858000" cy="2162432"/>
          </a:xfrm>
          <a:prstGeom prst="rect">
            <a:avLst/>
          </a:prstGeom>
        </p:spPr>
      </p:pic>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5"/>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a:solidFill>
                  <a:schemeClr val="bg1"/>
                </a:solidFill>
                <a:latin typeface="Roboto" pitchFamily="2" charset="0"/>
                <a:ea typeface="Roboto" pitchFamily="2" charset="0"/>
                <a:cs typeface="Arial" panose="020B0604020202020204" pitchFamily="34" charset="0"/>
              </a:rPr>
              <a:t>	Onglet 3 – Rubrique Projet</a:t>
            </a:r>
            <a:endParaRPr lang="fr-FR" sz="1270" b="1">
              <a:solidFill>
                <a:schemeClr val="bg1"/>
              </a:solidFill>
              <a:latin typeface="Roboto" pitchFamily="2" charset="0"/>
              <a:ea typeface="Roboto" pitchFamily="2" charset="0"/>
              <a:cs typeface="Arial" panose="020B0604020202020204" pitchFamily="34" charset="0"/>
            </a:endParaRPr>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7</a:t>
            </a:fld>
            <a:endParaRPr lang="fr-FR"/>
          </a:p>
        </p:txBody>
      </p:sp>
      <p:sp>
        <p:nvSpPr>
          <p:cNvPr id="2" name="ZoneTexte 1">
            <a:extLst>
              <a:ext uri="{FF2B5EF4-FFF2-40B4-BE49-F238E27FC236}">
                <a16:creationId xmlns:a16="http://schemas.microsoft.com/office/drawing/2014/main" id="{E5AC4921-E02B-604A-3545-D21A00D7D300}"/>
              </a:ext>
            </a:extLst>
          </p:cNvPr>
          <p:cNvSpPr txBox="1"/>
          <p:nvPr/>
        </p:nvSpPr>
        <p:spPr>
          <a:xfrm>
            <a:off x="-22825" y="1815763"/>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Intitulé et description du projet</a:t>
            </a: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7" name="ZoneTexte 6">
            <a:extLst>
              <a:ext uri="{FF2B5EF4-FFF2-40B4-BE49-F238E27FC236}">
                <a16:creationId xmlns:a16="http://schemas.microsoft.com/office/drawing/2014/main" id="{343A3144-F30D-8D48-505E-3CBBDE1A9A5F}"/>
              </a:ext>
            </a:extLst>
          </p:cNvPr>
          <p:cNvSpPr txBox="1"/>
          <p:nvPr/>
        </p:nvSpPr>
        <p:spPr>
          <a:xfrm>
            <a:off x="1386102" y="7283410"/>
            <a:ext cx="2880818"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sym typeface="Wingdings" panose="05000000000000000000" pitchFamily="2" charset="2"/>
              </a:rPr>
              <a:t>Choisir l’espèce dans la liste déroulante</a:t>
            </a:r>
          </a:p>
        </p:txBody>
      </p:sp>
      <p:sp>
        <p:nvSpPr>
          <p:cNvPr id="3" name="ZoneTexte 2">
            <a:extLst>
              <a:ext uri="{FF2B5EF4-FFF2-40B4-BE49-F238E27FC236}">
                <a16:creationId xmlns:a16="http://schemas.microsoft.com/office/drawing/2014/main" id="{35A8D98B-EFA9-14C0-F408-300892EE3A4C}"/>
              </a:ext>
            </a:extLst>
          </p:cNvPr>
          <p:cNvSpPr txBox="1"/>
          <p:nvPr/>
        </p:nvSpPr>
        <p:spPr>
          <a:xfrm>
            <a:off x="1203502" y="3552225"/>
            <a:ext cx="3440773"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le nombre de races menacées à engager</a:t>
            </a:r>
          </a:p>
        </p:txBody>
      </p:sp>
      <p:sp>
        <p:nvSpPr>
          <p:cNvPr id="11" name="ZoneTexte 10">
            <a:extLst>
              <a:ext uri="{FF2B5EF4-FFF2-40B4-BE49-F238E27FC236}">
                <a16:creationId xmlns:a16="http://schemas.microsoft.com/office/drawing/2014/main" id="{DF3F04B7-12A6-7D60-F7A7-63F856CFC753}"/>
              </a:ext>
            </a:extLst>
          </p:cNvPr>
          <p:cNvSpPr txBox="1"/>
          <p:nvPr/>
        </p:nvSpPr>
        <p:spPr>
          <a:xfrm>
            <a:off x="2138237" y="4247634"/>
            <a:ext cx="4506938" cy="1015663"/>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Ce champ n’est à remplir que par les bénéficiaires qui souhaitent engager plus de 5 races. Dans ce cas, indiquer 5 à la question précédente et le nombre total ici. Le service instructeur reviendra vers vous pour les autres races.</a:t>
            </a:r>
            <a:br>
              <a:rPr lang="fr-FR" sz="1200" dirty="0"/>
            </a:br>
            <a:r>
              <a:rPr lang="fr-FR" sz="1200" i="1" dirty="0"/>
              <a:t>Si vous avez 5 races et moins, ce champ n’est pas obligatoire.</a:t>
            </a:r>
            <a:endParaRPr lang="fr-FR" sz="1200" dirty="0"/>
          </a:p>
        </p:txBody>
      </p:sp>
      <p:sp>
        <p:nvSpPr>
          <p:cNvPr id="18" name="ZoneTexte 17">
            <a:extLst>
              <a:ext uri="{FF2B5EF4-FFF2-40B4-BE49-F238E27FC236}">
                <a16:creationId xmlns:a16="http://schemas.microsoft.com/office/drawing/2014/main" id="{8B1F7403-D572-5013-FE05-93E2DF39CAB9}"/>
              </a:ext>
            </a:extLst>
          </p:cNvPr>
          <p:cNvSpPr txBox="1"/>
          <p:nvPr/>
        </p:nvSpPr>
        <p:spPr>
          <a:xfrm>
            <a:off x="0" y="5802262"/>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Remplir le bloc « Race » pour chacune des races à engager</a:t>
            </a:r>
          </a:p>
        </p:txBody>
      </p:sp>
      <p:sp>
        <p:nvSpPr>
          <p:cNvPr id="19" name="ZoneTexte 18">
            <a:extLst>
              <a:ext uri="{FF2B5EF4-FFF2-40B4-BE49-F238E27FC236}">
                <a16:creationId xmlns:a16="http://schemas.microsoft.com/office/drawing/2014/main" id="{663CD11B-7CAD-300F-B8FC-E1672A3A6509}"/>
              </a:ext>
            </a:extLst>
          </p:cNvPr>
          <p:cNvSpPr txBox="1"/>
          <p:nvPr/>
        </p:nvSpPr>
        <p:spPr>
          <a:xfrm>
            <a:off x="3064874" y="7872686"/>
            <a:ext cx="2880818"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sym typeface="Wingdings" panose="05000000000000000000" pitchFamily="2" charset="2"/>
              </a:rPr>
              <a:t>Choisir la race dans la liste déroulante</a:t>
            </a:r>
          </a:p>
        </p:txBody>
      </p:sp>
      <p:pic>
        <p:nvPicPr>
          <p:cNvPr id="6" name="Image 5">
            <a:extLst>
              <a:ext uri="{FF2B5EF4-FFF2-40B4-BE49-F238E27FC236}">
                <a16:creationId xmlns:a16="http://schemas.microsoft.com/office/drawing/2014/main" id="{FA50FBAC-9A51-0006-0E99-1651D9EB3679}"/>
              </a:ext>
            </a:extLst>
          </p:cNvPr>
          <p:cNvPicPr>
            <a:picLocks noChangeAspect="1"/>
          </p:cNvPicPr>
          <p:nvPr/>
        </p:nvPicPr>
        <p:blipFill>
          <a:blip r:embed="rId7"/>
          <a:stretch>
            <a:fillRect/>
          </a:stretch>
        </p:blipFill>
        <p:spPr>
          <a:xfrm>
            <a:off x="31887" y="1330721"/>
            <a:ext cx="4212701" cy="445047"/>
          </a:xfrm>
          <a:prstGeom prst="rect">
            <a:avLst/>
          </a:prstGeom>
        </p:spPr>
      </p:pic>
      <p:cxnSp>
        <p:nvCxnSpPr>
          <p:cNvPr id="9" name="Connecteur droit avec flèche 8">
            <a:extLst>
              <a:ext uri="{FF2B5EF4-FFF2-40B4-BE49-F238E27FC236}">
                <a16:creationId xmlns:a16="http://schemas.microsoft.com/office/drawing/2014/main" id="{267A8205-E28B-0466-04F1-E5336F8D1A58}"/>
              </a:ext>
            </a:extLst>
          </p:cNvPr>
          <p:cNvCxnSpPr>
            <a:cxnSpLocks/>
            <a:stCxn id="3" idx="1"/>
          </p:cNvCxnSpPr>
          <p:nvPr/>
        </p:nvCxnSpPr>
        <p:spPr>
          <a:xfrm flipH="1" flipV="1">
            <a:off x="718457" y="3687351"/>
            <a:ext cx="485045" cy="3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3750EBFC-BC8F-45B1-22D5-319BB7E4531E}"/>
              </a:ext>
            </a:extLst>
          </p:cNvPr>
          <p:cNvCxnSpPr>
            <a:cxnSpLocks/>
            <a:stCxn id="11" idx="1"/>
          </p:cNvCxnSpPr>
          <p:nvPr/>
        </p:nvCxnSpPr>
        <p:spPr>
          <a:xfrm flipH="1" flipV="1">
            <a:off x="1386102" y="4317613"/>
            <a:ext cx="752135" cy="437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091BC694-2E7B-C3B9-1E56-CBD3E22FB7A1}"/>
              </a:ext>
            </a:extLst>
          </p:cNvPr>
          <p:cNvCxnSpPr>
            <a:cxnSpLocks/>
          </p:cNvCxnSpPr>
          <p:nvPr/>
        </p:nvCxnSpPr>
        <p:spPr>
          <a:xfrm flipH="1">
            <a:off x="718457" y="7421909"/>
            <a:ext cx="6676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456A4793-56D1-1042-1FBC-492761FDEC81}"/>
              </a:ext>
            </a:extLst>
          </p:cNvPr>
          <p:cNvCxnSpPr>
            <a:cxnSpLocks/>
            <a:stCxn id="19" idx="1"/>
          </p:cNvCxnSpPr>
          <p:nvPr/>
        </p:nvCxnSpPr>
        <p:spPr>
          <a:xfrm flipH="1" flipV="1">
            <a:off x="1762169" y="8011185"/>
            <a:ext cx="130270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245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5EE8035-376D-34D9-D86D-298F75133D5A}"/>
              </a:ext>
            </a:extLst>
          </p:cNvPr>
          <p:cNvPicPr>
            <a:picLocks noChangeAspect="1"/>
          </p:cNvPicPr>
          <p:nvPr/>
        </p:nvPicPr>
        <p:blipFill>
          <a:blip r:embed="rId3"/>
          <a:stretch>
            <a:fillRect/>
          </a:stretch>
        </p:blipFill>
        <p:spPr>
          <a:xfrm>
            <a:off x="150210" y="9043727"/>
            <a:ext cx="5817394" cy="590599"/>
          </a:xfrm>
          <a:prstGeom prst="rect">
            <a:avLst/>
          </a:prstGeom>
        </p:spPr>
      </p:pic>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a:solidFill>
                  <a:schemeClr val="bg1"/>
                </a:solidFill>
                <a:latin typeface="Roboto" pitchFamily="2" charset="0"/>
                <a:ea typeface="Roboto" pitchFamily="2" charset="0"/>
                <a:cs typeface="Arial" panose="020B0604020202020204" pitchFamily="34" charset="0"/>
              </a:rPr>
              <a:t>	Onglet 3 – Rubrique Projet</a:t>
            </a:r>
            <a:endParaRPr lang="fr-FR" sz="1270" b="1">
              <a:solidFill>
                <a:schemeClr val="bg1"/>
              </a:solidFill>
              <a:latin typeface="Roboto" pitchFamily="2" charset="0"/>
              <a:ea typeface="Roboto" pitchFamily="2" charset="0"/>
              <a:cs typeface="Arial" panose="020B0604020202020204" pitchFamily="34" charset="0"/>
            </a:endParaRPr>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8</a:t>
            </a:fld>
            <a:endParaRPr lang="fr-FR"/>
          </a:p>
        </p:txBody>
      </p:sp>
      <p:sp>
        <p:nvSpPr>
          <p:cNvPr id="2" name="ZoneTexte 1">
            <a:extLst>
              <a:ext uri="{FF2B5EF4-FFF2-40B4-BE49-F238E27FC236}">
                <a16:creationId xmlns:a16="http://schemas.microsoft.com/office/drawing/2014/main" id="{E5AC4921-E02B-604A-3545-D21A00D7D300}"/>
              </a:ext>
            </a:extLst>
          </p:cNvPr>
          <p:cNvSpPr txBox="1"/>
          <p:nvPr/>
        </p:nvSpPr>
        <p:spPr>
          <a:xfrm>
            <a:off x="0" y="1451167"/>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Intitulé et description du projet</a:t>
            </a: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grpSp>
        <p:nvGrpSpPr>
          <p:cNvPr id="25" name="Groupe 24">
            <a:extLst>
              <a:ext uri="{FF2B5EF4-FFF2-40B4-BE49-F238E27FC236}">
                <a16:creationId xmlns:a16="http://schemas.microsoft.com/office/drawing/2014/main" id="{EB93C16F-2448-A67C-0313-9A6299548A53}"/>
              </a:ext>
            </a:extLst>
          </p:cNvPr>
          <p:cNvGrpSpPr>
            <a:grpSpLocks/>
          </p:cNvGrpSpPr>
          <p:nvPr/>
        </p:nvGrpSpPr>
        <p:grpSpPr>
          <a:xfrm>
            <a:off x="0" y="2038808"/>
            <a:ext cx="6858000" cy="1602747"/>
            <a:chOff x="0" y="2038808"/>
            <a:chExt cx="6858000" cy="1602747"/>
          </a:xfrm>
        </p:grpSpPr>
        <p:pic>
          <p:nvPicPr>
            <p:cNvPr id="21" name="Image 20">
              <a:extLst>
                <a:ext uri="{FF2B5EF4-FFF2-40B4-BE49-F238E27FC236}">
                  <a16:creationId xmlns:a16="http://schemas.microsoft.com/office/drawing/2014/main" id="{37448DFC-2CBE-F552-F08D-706846847A26}"/>
                </a:ext>
              </a:extLst>
            </p:cNvPr>
            <p:cNvPicPr>
              <a:picLocks noChangeAspect="1"/>
            </p:cNvPicPr>
            <p:nvPr/>
          </p:nvPicPr>
          <p:blipFill rotWithShape="1">
            <a:blip r:embed="rId5"/>
            <a:srcRect b="31713"/>
            <a:stretch/>
          </p:blipFill>
          <p:spPr>
            <a:xfrm>
              <a:off x="0" y="2423516"/>
              <a:ext cx="5701643" cy="1038594"/>
            </a:xfrm>
            <a:prstGeom prst="rect">
              <a:avLst/>
            </a:prstGeom>
          </p:spPr>
        </p:pic>
        <p:sp>
          <p:nvSpPr>
            <p:cNvPr id="3" name="ZoneTexte 2">
              <a:extLst>
                <a:ext uri="{FF2B5EF4-FFF2-40B4-BE49-F238E27FC236}">
                  <a16:creationId xmlns:a16="http://schemas.microsoft.com/office/drawing/2014/main" id="{35A8D98B-EFA9-14C0-F408-300892EE3A4C}"/>
                </a:ext>
              </a:extLst>
            </p:cNvPr>
            <p:cNvSpPr txBox="1">
              <a:spLocks/>
            </p:cNvSpPr>
            <p:nvPr/>
          </p:nvSpPr>
          <p:spPr>
            <a:xfrm>
              <a:off x="1413288" y="2668425"/>
              <a:ext cx="2832907"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le nombre de femelles éligibles</a:t>
              </a:r>
            </a:p>
          </p:txBody>
        </p:sp>
        <p:sp>
          <p:nvSpPr>
            <p:cNvPr id="18" name="ZoneTexte 17">
              <a:extLst>
                <a:ext uri="{FF2B5EF4-FFF2-40B4-BE49-F238E27FC236}">
                  <a16:creationId xmlns:a16="http://schemas.microsoft.com/office/drawing/2014/main" id="{8B1F7403-D572-5013-FE05-93E2DF39CAB9}"/>
                </a:ext>
              </a:extLst>
            </p:cNvPr>
            <p:cNvSpPr txBox="1">
              <a:spLocks/>
            </p:cNvSpPr>
            <p:nvPr/>
          </p:nvSpPr>
          <p:spPr>
            <a:xfrm>
              <a:off x="0" y="2038808"/>
              <a:ext cx="6858000" cy="276999"/>
            </a:xfrm>
            <a:prstGeom prst="rect">
              <a:avLst/>
            </a:prstGeom>
            <a:solidFill>
              <a:srgbClr val="FFD5D5"/>
            </a:solidFill>
          </p:spPr>
          <p:txBody>
            <a:bodyPr wrap="square" rtlCol="0">
              <a:spAutoFit/>
            </a:bodyPr>
            <a:lstStyle/>
            <a:p>
              <a:pPr lvl="1"/>
              <a:r>
                <a:rPr lang="fr-FR" sz="1200" b="1" dirty="0">
                  <a:solidFill>
                    <a:schemeClr val="accent5">
                      <a:lumMod val="75000"/>
                    </a:schemeClr>
                  </a:solidFill>
                  <a:latin typeface="Roboto" pitchFamily="2" charset="0"/>
                  <a:ea typeface="Roboto" pitchFamily="2" charset="0"/>
                  <a:cs typeface="Arial" panose="020B0604020202020204" pitchFamily="34" charset="0"/>
                </a:rPr>
                <a:t>Spécificités races bovines, caprines et ovines</a:t>
              </a:r>
            </a:p>
          </p:txBody>
        </p:sp>
        <p:sp>
          <p:nvSpPr>
            <p:cNvPr id="22" name="ZoneTexte 21">
              <a:extLst>
                <a:ext uri="{FF2B5EF4-FFF2-40B4-BE49-F238E27FC236}">
                  <a16:creationId xmlns:a16="http://schemas.microsoft.com/office/drawing/2014/main" id="{E18A7484-02DE-8C21-6459-B12F6ECF8331}"/>
                </a:ext>
              </a:extLst>
            </p:cNvPr>
            <p:cNvSpPr txBox="1">
              <a:spLocks/>
            </p:cNvSpPr>
            <p:nvPr/>
          </p:nvSpPr>
          <p:spPr>
            <a:xfrm>
              <a:off x="1413288" y="3179890"/>
              <a:ext cx="3803041" cy="461665"/>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Le calcul du nombre d’UGB se fait automatiquement</a:t>
              </a:r>
              <a:br>
                <a:rPr lang="fr-FR" sz="1200" dirty="0"/>
              </a:br>
              <a:r>
                <a:rPr lang="fr-FR" sz="1200" i="1" dirty="0"/>
                <a:t>1 UGB = 1 vache ou 7 caprins ou 7 ovins</a:t>
              </a:r>
              <a:endParaRPr lang="fr-FR" sz="1200" dirty="0"/>
            </a:p>
          </p:txBody>
        </p:sp>
      </p:grpSp>
      <p:grpSp>
        <p:nvGrpSpPr>
          <p:cNvPr id="33" name="Groupe 32">
            <a:extLst>
              <a:ext uri="{FF2B5EF4-FFF2-40B4-BE49-F238E27FC236}">
                <a16:creationId xmlns:a16="http://schemas.microsoft.com/office/drawing/2014/main" id="{157DE7B5-3822-B8A6-4A1E-E5EFEDD19DCA}"/>
              </a:ext>
            </a:extLst>
          </p:cNvPr>
          <p:cNvGrpSpPr/>
          <p:nvPr/>
        </p:nvGrpSpPr>
        <p:grpSpPr>
          <a:xfrm>
            <a:off x="0" y="3779306"/>
            <a:ext cx="6858000" cy="2756137"/>
            <a:chOff x="0" y="4456749"/>
            <a:chExt cx="6858000" cy="2756137"/>
          </a:xfrm>
        </p:grpSpPr>
        <p:grpSp>
          <p:nvGrpSpPr>
            <p:cNvPr id="28" name="Groupe 27">
              <a:extLst>
                <a:ext uri="{FF2B5EF4-FFF2-40B4-BE49-F238E27FC236}">
                  <a16:creationId xmlns:a16="http://schemas.microsoft.com/office/drawing/2014/main" id="{17920D80-79D9-2A02-48B6-9F2317B4A6B6}"/>
                </a:ext>
              </a:extLst>
            </p:cNvPr>
            <p:cNvGrpSpPr/>
            <p:nvPr/>
          </p:nvGrpSpPr>
          <p:grpSpPr>
            <a:xfrm>
              <a:off x="0" y="4456749"/>
              <a:ext cx="6858000" cy="2409080"/>
              <a:chOff x="0" y="4521921"/>
              <a:chExt cx="6858000" cy="2409080"/>
            </a:xfrm>
          </p:grpSpPr>
          <p:pic>
            <p:nvPicPr>
              <p:cNvPr id="27" name="Image 26">
                <a:extLst>
                  <a:ext uri="{FF2B5EF4-FFF2-40B4-BE49-F238E27FC236}">
                    <a16:creationId xmlns:a16="http://schemas.microsoft.com/office/drawing/2014/main" id="{1E9CFC1D-5D37-370A-41DA-BBC0DE2AB6F6}"/>
                  </a:ext>
                </a:extLst>
              </p:cNvPr>
              <p:cNvPicPr>
                <a:picLocks noChangeAspect="1"/>
              </p:cNvPicPr>
              <p:nvPr/>
            </p:nvPicPr>
            <p:blipFill rotWithShape="1">
              <a:blip r:embed="rId6"/>
              <a:srcRect b="18865"/>
              <a:stretch/>
            </p:blipFill>
            <p:spPr>
              <a:xfrm>
                <a:off x="207157" y="4844849"/>
                <a:ext cx="5497366" cy="2086152"/>
              </a:xfrm>
              <a:prstGeom prst="rect">
                <a:avLst/>
              </a:prstGeom>
            </p:spPr>
          </p:pic>
          <p:sp>
            <p:nvSpPr>
              <p:cNvPr id="15" name="ZoneTexte 14">
                <a:extLst>
                  <a:ext uri="{FF2B5EF4-FFF2-40B4-BE49-F238E27FC236}">
                    <a16:creationId xmlns:a16="http://schemas.microsoft.com/office/drawing/2014/main" id="{BE4DDCC3-279E-F84D-0405-F3AB71FCDA95}"/>
                  </a:ext>
                </a:extLst>
              </p:cNvPr>
              <p:cNvSpPr txBox="1"/>
              <p:nvPr/>
            </p:nvSpPr>
            <p:spPr>
              <a:xfrm>
                <a:off x="0" y="4521921"/>
                <a:ext cx="6858000" cy="276999"/>
              </a:xfrm>
              <a:prstGeom prst="rect">
                <a:avLst/>
              </a:prstGeom>
              <a:solidFill>
                <a:srgbClr val="FFD5D5"/>
              </a:solidFill>
            </p:spPr>
            <p:txBody>
              <a:bodyPr wrap="square" rtlCol="0">
                <a:spAutoFit/>
              </a:bodyPr>
              <a:lstStyle/>
              <a:p>
                <a:pPr lvl="1"/>
                <a:r>
                  <a:rPr lang="fr-FR" sz="1200" b="1" dirty="0">
                    <a:solidFill>
                      <a:schemeClr val="accent4">
                        <a:lumMod val="75000"/>
                      </a:schemeClr>
                    </a:solidFill>
                    <a:latin typeface="Roboto" pitchFamily="2" charset="0"/>
                    <a:ea typeface="Roboto" pitchFamily="2" charset="0"/>
                    <a:cs typeface="Arial" panose="020B0604020202020204" pitchFamily="34" charset="0"/>
                  </a:rPr>
                  <a:t>Spécificités races porcines</a:t>
                </a:r>
              </a:p>
            </p:txBody>
          </p:sp>
        </p:grpSp>
        <p:sp>
          <p:nvSpPr>
            <p:cNvPr id="29" name="ZoneTexte 28">
              <a:extLst>
                <a:ext uri="{FF2B5EF4-FFF2-40B4-BE49-F238E27FC236}">
                  <a16:creationId xmlns:a16="http://schemas.microsoft.com/office/drawing/2014/main" id="{39D8D3CA-45B5-E8E0-AEA5-8C9172477557}"/>
                </a:ext>
              </a:extLst>
            </p:cNvPr>
            <p:cNvSpPr txBox="1"/>
            <p:nvPr/>
          </p:nvSpPr>
          <p:spPr>
            <a:xfrm>
              <a:off x="1539386" y="4967146"/>
              <a:ext cx="3888448"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ici uniquement les truies reproductrices agréées</a:t>
              </a:r>
            </a:p>
          </p:txBody>
        </p:sp>
        <p:sp>
          <p:nvSpPr>
            <p:cNvPr id="30" name="ZoneTexte 29">
              <a:extLst>
                <a:ext uri="{FF2B5EF4-FFF2-40B4-BE49-F238E27FC236}">
                  <a16:creationId xmlns:a16="http://schemas.microsoft.com/office/drawing/2014/main" id="{87CDCEB9-4915-6FF7-5C74-A57144A83E0E}"/>
                </a:ext>
              </a:extLst>
            </p:cNvPr>
            <p:cNvSpPr txBox="1"/>
            <p:nvPr/>
          </p:nvSpPr>
          <p:spPr>
            <a:xfrm>
              <a:off x="1539386" y="5529948"/>
              <a:ext cx="3367894"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ici uniquement les cochettes agréées</a:t>
              </a:r>
            </a:p>
          </p:txBody>
        </p:sp>
        <p:sp>
          <p:nvSpPr>
            <p:cNvPr id="31" name="ZoneTexte 30">
              <a:extLst>
                <a:ext uri="{FF2B5EF4-FFF2-40B4-BE49-F238E27FC236}">
                  <a16:creationId xmlns:a16="http://schemas.microsoft.com/office/drawing/2014/main" id="{5DD35DDE-7E01-F48F-48B8-AB606C626BAE}"/>
                </a:ext>
              </a:extLst>
            </p:cNvPr>
            <p:cNvSpPr txBox="1"/>
            <p:nvPr/>
          </p:nvSpPr>
          <p:spPr>
            <a:xfrm>
              <a:off x="1539386" y="6065286"/>
              <a:ext cx="3002134"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ici uniquement les verrats agréés</a:t>
              </a:r>
            </a:p>
          </p:txBody>
        </p:sp>
        <p:sp>
          <p:nvSpPr>
            <p:cNvPr id="32" name="ZoneTexte 31">
              <a:extLst>
                <a:ext uri="{FF2B5EF4-FFF2-40B4-BE49-F238E27FC236}">
                  <a16:creationId xmlns:a16="http://schemas.microsoft.com/office/drawing/2014/main" id="{F6711E69-7321-9848-4E6A-BB9EF1B9F98F}"/>
                </a:ext>
              </a:extLst>
            </p:cNvPr>
            <p:cNvSpPr txBox="1"/>
            <p:nvPr/>
          </p:nvSpPr>
          <p:spPr>
            <a:xfrm>
              <a:off x="1539386" y="6566555"/>
              <a:ext cx="3803041"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Le calcul du nombre d’UGB se fait automatiquement</a:t>
              </a:r>
              <a:br>
                <a:rPr lang="fr-FR" sz="1200" dirty="0"/>
              </a:br>
              <a:r>
                <a:rPr lang="fr-FR" sz="1200" i="1" dirty="0"/>
                <a:t>1 truie reproductrice = 0,5 UGB</a:t>
              </a:r>
              <a:br>
                <a:rPr lang="fr-FR" sz="1200" i="1" dirty="0"/>
              </a:br>
              <a:r>
                <a:rPr lang="fr-FR" sz="1200" i="1" dirty="0"/>
                <a:t>1 cochette ou 1 verrat = 0,3 UGB</a:t>
              </a:r>
            </a:p>
          </p:txBody>
        </p:sp>
      </p:grpSp>
      <p:grpSp>
        <p:nvGrpSpPr>
          <p:cNvPr id="34" name="Groupe 33">
            <a:extLst>
              <a:ext uri="{FF2B5EF4-FFF2-40B4-BE49-F238E27FC236}">
                <a16:creationId xmlns:a16="http://schemas.microsoft.com/office/drawing/2014/main" id="{A75D8C5E-5BD1-2C11-59ED-E06C10B9D31B}"/>
              </a:ext>
            </a:extLst>
          </p:cNvPr>
          <p:cNvGrpSpPr/>
          <p:nvPr/>
        </p:nvGrpSpPr>
        <p:grpSpPr>
          <a:xfrm>
            <a:off x="-2880" y="6706816"/>
            <a:ext cx="6858000" cy="2457658"/>
            <a:chOff x="0" y="4456749"/>
            <a:chExt cx="6858000" cy="2457658"/>
          </a:xfrm>
        </p:grpSpPr>
        <p:grpSp>
          <p:nvGrpSpPr>
            <p:cNvPr id="35" name="Groupe 34">
              <a:extLst>
                <a:ext uri="{FF2B5EF4-FFF2-40B4-BE49-F238E27FC236}">
                  <a16:creationId xmlns:a16="http://schemas.microsoft.com/office/drawing/2014/main" id="{0241D492-9CB9-457B-58F5-37C423766EB4}"/>
                </a:ext>
              </a:extLst>
            </p:cNvPr>
            <p:cNvGrpSpPr/>
            <p:nvPr/>
          </p:nvGrpSpPr>
          <p:grpSpPr>
            <a:xfrm>
              <a:off x="0" y="4456749"/>
              <a:ext cx="6858000" cy="2250895"/>
              <a:chOff x="0" y="4521921"/>
              <a:chExt cx="6858000" cy="2250895"/>
            </a:xfrm>
          </p:grpSpPr>
          <p:pic>
            <p:nvPicPr>
              <p:cNvPr id="40" name="Image 39">
                <a:extLst>
                  <a:ext uri="{FF2B5EF4-FFF2-40B4-BE49-F238E27FC236}">
                    <a16:creationId xmlns:a16="http://schemas.microsoft.com/office/drawing/2014/main" id="{B4D68908-C616-8B76-9996-4990EEB98E64}"/>
                  </a:ext>
                </a:extLst>
              </p:cNvPr>
              <p:cNvPicPr>
                <a:picLocks noChangeAspect="1"/>
              </p:cNvPicPr>
              <p:nvPr/>
            </p:nvPicPr>
            <p:blipFill rotWithShape="1">
              <a:blip r:embed="rId7">
                <a:extLst>
                  <a:ext uri="{28A0092B-C50C-407E-A947-70E740481C1C}">
                    <a14:useLocalDpi xmlns:a14="http://schemas.microsoft.com/office/drawing/2010/main" val="0"/>
                  </a:ext>
                </a:extLst>
              </a:blip>
              <a:srcRect t="1621" b="1621"/>
              <a:stretch/>
            </p:blipFill>
            <p:spPr>
              <a:xfrm>
                <a:off x="153090" y="4870709"/>
                <a:ext cx="4265386" cy="1902107"/>
              </a:xfrm>
              <a:prstGeom prst="rect">
                <a:avLst/>
              </a:prstGeom>
            </p:spPr>
          </p:pic>
          <p:sp>
            <p:nvSpPr>
              <p:cNvPr id="41" name="ZoneTexte 40">
                <a:extLst>
                  <a:ext uri="{FF2B5EF4-FFF2-40B4-BE49-F238E27FC236}">
                    <a16:creationId xmlns:a16="http://schemas.microsoft.com/office/drawing/2014/main" id="{07085493-9C07-E688-8B1E-2C7F9B0BCE05}"/>
                  </a:ext>
                </a:extLst>
              </p:cNvPr>
              <p:cNvSpPr txBox="1"/>
              <p:nvPr/>
            </p:nvSpPr>
            <p:spPr>
              <a:xfrm>
                <a:off x="0" y="4521921"/>
                <a:ext cx="6858000" cy="276999"/>
              </a:xfrm>
              <a:prstGeom prst="rect">
                <a:avLst/>
              </a:prstGeom>
              <a:solidFill>
                <a:srgbClr val="FFD5D5"/>
              </a:solidFill>
            </p:spPr>
            <p:txBody>
              <a:bodyPr wrap="square" rtlCol="0">
                <a:spAutoFit/>
              </a:bodyPr>
              <a:lstStyle/>
              <a:p>
                <a:pPr lvl="1"/>
                <a:r>
                  <a:rPr lang="fr-FR" sz="1200" b="1" dirty="0">
                    <a:solidFill>
                      <a:schemeClr val="accent6">
                        <a:lumMod val="75000"/>
                      </a:schemeClr>
                    </a:solidFill>
                    <a:latin typeface="Roboto" pitchFamily="2" charset="0"/>
                    <a:ea typeface="Roboto" pitchFamily="2" charset="0"/>
                    <a:cs typeface="Arial" panose="020B0604020202020204" pitchFamily="34" charset="0"/>
                  </a:rPr>
                  <a:t>Spécificités races équines et asines</a:t>
                </a:r>
              </a:p>
            </p:txBody>
          </p:sp>
        </p:grpSp>
        <p:sp>
          <p:nvSpPr>
            <p:cNvPr id="38" name="ZoneTexte 37">
              <a:extLst>
                <a:ext uri="{FF2B5EF4-FFF2-40B4-BE49-F238E27FC236}">
                  <a16:creationId xmlns:a16="http://schemas.microsoft.com/office/drawing/2014/main" id="{8CA37852-A67A-FE13-8199-BC6E024A9510}"/>
                </a:ext>
              </a:extLst>
            </p:cNvPr>
            <p:cNvSpPr txBox="1"/>
            <p:nvPr/>
          </p:nvSpPr>
          <p:spPr>
            <a:xfrm>
              <a:off x="1985423" y="5065204"/>
              <a:ext cx="3002134"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Différencier les mâles et les femelles</a:t>
              </a:r>
            </a:p>
          </p:txBody>
        </p:sp>
        <p:sp>
          <p:nvSpPr>
            <p:cNvPr id="39" name="ZoneTexte 38">
              <a:extLst>
                <a:ext uri="{FF2B5EF4-FFF2-40B4-BE49-F238E27FC236}">
                  <a16:creationId xmlns:a16="http://schemas.microsoft.com/office/drawing/2014/main" id="{06EE50A0-1D93-BC5F-5D17-3E3BEA4F4AB2}"/>
                </a:ext>
              </a:extLst>
            </p:cNvPr>
            <p:cNvSpPr txBox="1"/>
            <p:nvPr/>
          </p:nvSpPr>
          <p:spPr>
            <a:xfrm>
              <a:off x="2347554" y="6268076"/>
              <a:ext cx="3803041" cy="646331"/>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Le calcul du nombre d’UGB se fait automatiquement</a:t>
              </a:r>
              <a:br>
                <a:rPr lang="fr-FR" sz="1200" dirty="0"/>
              </a:br>
              <a:r>
                <a:rPr lang="fr-FR" sz="1200" i="1" dirty="0"/>
                <a:t>1 cheval ou 1 âne = 1 UGB</a:t>
              </a:r>
            </a:p>
            <a:p>
              <a:pPr marL="171450" indent="-171450">
                <a:buFont typeface="Wingdings" panose="05000000000000000000" pitchFamily="2" charset="2"/>
                <a:buChar char="Ø"/>
              </a:pPr>
              <a:r>
                <a:rPr lang="fr-FR" sz="1200" dirty="0"/>
                <a:t>Choisir la certification dans laquelle vous êtes engagés</a:t>
              </a:r>
            </a:p>
          </p:txBody>
        </p:sp>
      </p:grpSp>
      <p:sp>
        <p:nvSpPr>
          <p:cNvPr id="42" name="ZoneTexte 41">
            <a:extLst>
              <a:ext uri="{FF2B5EF4-FFF2-40B4-BE49-F238E27FC236}">
                <a16:creationId xmlns:a16="http://schemas.microsoft.com/office/drawing/2014/main" id="{A51D2873-E112-F9C1-E3F3-8449E96A9C3C}"/>
              </a:ext>
            </a:extLst>
          </p:cNvPr>
          <p:cNvSpPr txBox="1"/>
          <p:nvPr/>
        </p:nvSpPr>
        <p:spPr>
          <a:xfrm>
            <a:off x="640888" y="8071966"/>
            <a:ext cx="4575441"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Indiquer les N° SIRE et les prénoms de tous les animaux à engager</a:t>
            </a:r>
          </a:p>
        </p:txBody>
      </p:sp>
    </p:spTree>
    <p:extLst>
      <p:ext uri="{BB962C8B-B14F-4D97-AF65-F5344CB8AC3E}">
        <p14:creationId xmlns:p14="http://schemas.microsoft.com/office/powerpoint/2010/main" val="418266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2829742" y="217617"/>
            <a:ext cx="3875603" cy="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963" algn="r">
              <a:lnSpc>
                <a:spcPts val="2942"/>
              </a:lnSpc>
            </a:pPr>
            <a:r>
              <a:rPr lang="fr-FR" sz="1452" b="1">
                <a:latin typeface="Roboto" pitchFamily="2" charset="0"/>
                <a:ea typeface="Roboto" pitchFamily="2" charset="0"/>
              </a:rPr>
              <a:t>Mes démarches en Nouvelle-Aquitaine</a:t>
            </a:r>
            <a:endParaRPr lang="fr-FR" sz="1452">
              <a:latin typeface="Roboto" pitchFamily="2" charset="0"/>
              <a:ea typeface="Roboto" pitchFamily="2" charset="0"/>
            </a:endParaRPr>
          </a:p>
          <a:p>
            <a:pPr marL="17963" algn="r">
              <a:spcBef>
                <a:spcPts val="7"/>
              </a:spcBef>
            </a:pPr>
            <a:r>
              <a:rPr lang="fr-FR" sz="1452" b="1">
                <a:solidFill>
                  <a:srgbClr val="E20437"/>
                </a:solidFill>
                <a:latin typeface="Roboto" pitchFamily="2" charset="0"/>
                <a:ea typeface="Roboto" pitchFamily="2" charset="0"/>
              </a:rPr>
              <a:t>Renseignement du formulaire</a:t>
            </a:r>
            <a:endParaRPr lang="fr-FR" sz="1452">
              <a:solidFill>
                <a:srgbClr val="E20437"/>
              </a:solidFill>
              <a:latin typeface="Roboto" pitchFamily="2" charset="0"/>
              <a:ea typeface="Roboto" pitchFamily="2" charset="0"/>
            </a:endParaRPr>
          </a:p>
        </p:txBody>
      </p:sp>
      <p:sp>
        <p:nvSpPr>
          <p:cNvPr id="43" name="ZoneTexte 42"/>
          <p:cNvSpPr txBox="1"/>
          <p:nvPr/>
        </p:nvSpPr>
        <p:spPr>
          <a:xfrm>
            <a:off x="150210" y="9331778"/>
            <a:ext cx="6511931" cy="371512"/>
          </a:xfrm>
          <a:prstGeom prst="rect">
            <a:avLst/>
          </a:prstGeom>
          <a:noFill/>
        </p:spPr>
        <p:txBody>
          <a:bodyPr wrap="square" rtlCol="0">
            <a:spAutoFit/>
          </a:bodyPr>
          <a:lstStyle/>
          <a:p>
            <a:pPr algn="ctr"/>
            <a:r>
              <a:rPr lang="fr-FR" sz="907">
                <a:latin typeface="Roboto" pitchFamily="2" charset="0"/>
                <a:ea typeface="Roboto" pitchFamily="2" charset="0"/>
              </a:rPr>
              <a:t>Besoin d’aide ? Contactez nos conseillers Relation Usagers au 05 49 38 49 38 ou via </a:t>
            </a:r>
            <a:r>
              <a:rPr lang="fr-FR" sz="907">
                <a:latin typeface="Roboto" pitchFamily="2" charset="0"/>
                <a:ea typeface="Roboto" pitchFamily="2" charset="0"/>
                <a:hlinkClick r:id="rId3"/>
              </a:rPr>
              <a:t>contact@nouvelle-aquitaine.fr</a:t>
            </a:r>
            <a:endParaRPr lang="fr-FR" sz="907">
              <a:latin typeface="Roboto" pitchFamily="2" charset="0"/>
              <a:ea typeface="Roboto" pitchFamily="2" charset="0"/>
            </a:endParaRPr>
          </a:p>
          <a:p>
            <a:pPr algn="ctr"/>
            <a:r>
              <a:rPr lang="fr-FR" sz="907">
                <a:latin typeface="Roboto" pitchFamily="2" charset="0"/>
                <a:ea typeface="Roboto" pitchFamily="2" charset="0"/>
              </a:rPr>
              <a:t>Ouvert du lundi au vendredi de 9h00 à 18h00</a:t>
            </a:r>
          </a:p>
        </p:txBody>
      </p:sp>
      <p:sp>
        <p:nvSpPr>
          <p:cNvPr id="44" name="ZoneTexte 43"/>
          <p:cNvSpPr txBox="1"/>
          <p:nvPr/>
        </p:nvSpPr>
        <p:spPr>
          <a:xfrm>
            <a:off x="0" y="1014929"/>
            <a:ext cx="6855120" cy="315792"/>
          </a:xfrm>
          <a:prstGeom prst="rect">
            <a:avLst/>
          </a:prstGeom>
          <a:solidFill>
            <a:srgbClr val="E20437"/>
          </a:solidFill>
          <a:ln>
            <a:noFill/>
          </a:ln>
        </p:spPr>
        <p:txBody>
          <a:bodyPr wrap="square" rtlCol="0">
            <a:spAutoFit/>
          </a:bodyPr>
          <a:lstStyle/>
          <a:p>
            <a:r>
              <a:rPr lang="fr-FR" sz="1400" b="1" dirty="0">
                <a:solidFill>
                  <a:schemeClr val="bg1"/>
                </a:solidFill>
                <a:latin typeface="Roboto" pitchFamily="2" charset="0"/>
                <a:ea typeface="Roboto" pitchFamily="2" charset="0"/>
                <a:cs typeface="Arial" panose="020B0604020202020204" pitchFamily="34" charset="0"/>
              </a:rPr>
              <a:t>	Onglet 3 – Rubrique Projet</a:t>
            </a:r>
            <a:endParaRPr lang="fr-FR" sz="1270" b="1" dirty="0">
              <a:solidFill>
                <a:schemeClr val="bg1"/>
              </a:solidFill>
              <a:latin typeface="Roboto" pitchFamily="2" charset="0"/>
              <a:ea typeface="Roboto" pitchFamily="2" charset="0"/>
              <a:cs typeface="Arial" panose="020B0604020202020204" pitchFamily="34" charset="0"/>
            </a:endParaRPr>
          </a:p>
        </p:txBody>
      </p:sp>
      <p:sp>
        <p:nvSpPr>
          <p:cNvPr id="12" name="Rectangle 9"/>
          <p:cNvSpPr>
            <a:spLocks noChangeArrowheads="1"/>
          </p:cNvSpPr>
          <p:nvPr/>
        </p:nvSpPr>
        <p:spPr bwMode="auto">
          <a:xfrm>
            <a:off x="184971" y="6715299"/>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14" name="Rectangle 11"/>
          <p:cNvSpPr>
            <a:spLocks noChangeArrowheads="1"/>
          </p:cNvSpPr>
          <p:nvPr/>
        </p:nvSpPr>
        <p:spPr bwMode="auto">
          <a:xfrm>
            <a:off x="184971" y="7130063"/>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endParaRPr lang="fr-FR" sz="1633"/>
          </a:p>
        </p:txBody>
      </p:sp>
      <p:sp>
        <p:nvSpPr>
          <p:cNvPr id="4" name="Espace réservé du numéro de diapositive 3"/>
          <p:cNvSpPr>
            <a:spLocks noGrp="1"/>
          </p:cNvSpPr>
          <p:nvPr>
            <p:ph type="sldNum" sz="quarter" idx="4"/>
          </p:nvPr>
        </p:nvSpPr>
        <p:spPr>
          <a:xfrm>
            <a:off x="5605463" y="9909175"/>
            <a:ext cx="1701800" cy="56991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F83C4-FFB0-462D-AFBC-C4B58E8CF8DD}" type="slidenum">
              <a:rPr lang="fr-FR" smtClean="0"/>
              <a:pPr/>
              <a:t>9</a:t>
            </a:fld>
            <a:endParaRPr lang="fr-FR"/>
          </a:p>
        </p:txBody>
      </p:sp>
      <p:sp>
        <p:nvSpPr>
          <p:cNvPr id="2" name="ZoneTexte 1">
            <a:extLst>
              <a:ext uri="{FF2B5EF4-FFF2-40B4-BE49-F238E27FC236}">
                <a16:creationId xmlns:a16="http://schemas.microsoft.com/office/drawing/2014/main" id="{E5AC4921-E02B-604A-3545-D21A00D7D300}"/>
              </a:ext>
            </a:extLst>
          </p:cNvPr>
          <p:cNvSpPr txBox="1"/>
          <p:nvPr/>
        </p:nvSpPr>
        <p:spPr>
          <a:xfrm>
            <a:off x="0" y="1765691"/>
            <a:ext cx="6858000" cy="276999"/>
          </a:xfrm>
          <a:prstGeom prst="rect">
            <a:avLst/>
          </a:prstGeom>
          <a:solidFill>
            <a:srgbClr val="FFD5D5"/>
          </a:solidFill>
        </p:spPr>
        <p:txBody>
          <a:bodyPr wrap="square" rtlCol="0">
            <a:spAutoFit/>
          </a:bodyPr>
          <a:lstStyle/>
          <a:p>
            <a:pPr lvl="2"/>
            <a:r>
              <a:rPr lang="fr-FR" sz="1200" b="1" dirty="0">
                <a:solidFill>
                  <a:srgbClr val="E20437"/>
                </a:solidFill>
                <a:latin typeface="Roboto" pitchFamily="2" charset="0"/>
                <a:ea typeface="Roboto" pitchFamily="2" charset="0"/>
                <a:cs typeface="Arial" panose="020B0604020202020204" pitchFamily="34" charset="0"/>
              </a:rPr>
              <a:t>Intitulé et description du projet</a:t>
            </a:r>
          </a:p>
        </p:txBody>
      </p:sp>
      <p:pic>
        <p:nvPicPr>
          <p:cNvPr id="5" name="Image 4">
            <a:extLst>
              <a:ext uri="{FF2B5EF4-FFF2-40B4-BE49-F238E27FC236}">
                <a16:creationId xmlns:a16="http://schemas.microsoft.com/office/drawing/2014/main" id="{28BCA110-B00D-5CF8-A97A-B2CE95140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8766" y="80769"/>
            <a:ext cx="1869472" cy="880221"/>
          </a:xfrm>
          <a:prstGeom prst="rect">
            <a:avLst/>
          </a:prstGeom>
        </p:spPr>
      </p:pic>
      <p:sp>
        <p:nvSpPr>
          <p:cNvPr id="20" name="ZoneTexte 19">
            <a:extLst>
              <a:ext uri="{FF2B5EF4-FFF2-40B4-BE49-F238E27FC236}">
                <a16:creationId xmlns:a16="http://schemas.microsoft.com/office/drawing/2014/main" id="{2F5530B4-BA00-50B8-069C-2906FB92FE68}"/>
              </a:ext>
            </a:extLst>
          </p:cNvPr>
          <p:cNvSpPr txBox="1"/>
          <p:nvPr/>
        </p:nvSpPr>
        <p:spPr>
          <a:xfrm>
            <a:off x="352562" y="5286813"/>
            <a:ext cx="4333714" cy="830997"/>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Le calendrier du projet est identique pour tous les bénéficiaires.</a:t>
            </a:r>
            <a:br>
              <a:rPr lang="fr-FR" sz="1200" dirty="0"/>
            </a:br>
            <a:r>
              <a:rPr lang="fr-FR" sz="1200" dirty="0"/>
              <a:t>Il correspond aux dates d’engagement dans la MAEC PRM :</a:t>
            </a:r>
            <a:br>
              <a:rPr lang="fr-FR" sz="1200" dirty="0"/>
            </a:br>
            <a:r>
              <a:rPr lang="fr-FR" sz="1200" dirty="0"/>
              <a:t>Début : 15/05/2026</a:t>
            </a:r>
            <a:br>
              <a:rPr lang="fr-FR" sz="1200" dirty="0"/>
            </a:br>
            <a:r>
              <a:rPr lang="fr-FR" sz="1200" dirty="0"/>
              <a:t>Fin : 14/05/2027</a:t>
            </a:r>
          </a:p>
        </p:txBody>
      </p:sp>
      <p:sp>
        <p:nvSpPr>
          <p:cNvPr id="16" name="ZoneTexte 15">
            <a:extLst>
              <a:ext uri="{FF2B5EF4-FFF2-40B4-BE49-F238E27FC236}">
                <a16:creationId xmlns:a16="http://schemas.microsoft.com/office/drawing/2014/main" id="{0807AE8E-36A6-D14A-3638-D0F924B40347}"/>
              </a:ext>
            </a:extLst>
          </p:cNvPr>
          <p:cNvSpPr txBox="1"/>
          <p:nvPr/>
        </p:nvSpPr>
        <p:spPr>
          <a:xfrm>
            <a:off x="268766" y="2344362"/>
            <a:ext cx="6200775" cy="276999"/>
          </a:xfrm>
          <a:prstGeom prst="rect">
            <a:avLst/>
          </a:prstGeom>
          <a:solidFill>
            <a:srgbClr val="FFD5D5"/>
          </a:solidFill>
        </p:spPr>
        <p:txBody>
          <a:bodyPr wrap="square" rtlCol="0">
            <a:spAutoFit/>
          </a:bodyPr>
          <a:lstStyle/>
          <a:p>
            <a:pPr marL="171450" indent="-171450">
              <a:buFont typeface="Wingdings" panose="05000000000000000000" pitchFamily="2" charset="2"/>
              <a:buChar char="Ø"/>
            </a:pPr>
            <a:r>
              <a:rPr lang="fr-FR" sz="1200" dirty="0"/>
              <a:t>Retour sur </a:t>
            </a:r>
            <a:r>
              <a:rPr lang="fr-FR" sz="1200" b="1" dirty="0">
                <a:solidFill>
                  <a:srgbClr val="E20437"/>
                </a:solidFill>
                <a:latin typeface="Roboto" pitchFamily="2" charset="0"/>
                <a:ea typeface="Roboto" pitchFamily="2" charset="0"/>
                <a:cs typeface="Arial" panose="020B0604020202020204" pitchFamily="34" charset="0"/>
              </a:rPr>
              <a:t>Mes Démarches à Nouvelle-Aquitaine (MDNA)</a:t>
            </a:r>
          </a:p>
        </p:txBody>
      </p:sp>
      <p:pic>
        <p:nvPicPr>
          <p:cNvPr id="6" name="Image 5">
            <a:extLst>
              <a:ext uri="{FF2B5EF4-FFF2-40B4-BE49-F238E27FC236}">
                <a16:creationId xmlns:a16="http://schemas.microsoft.com/office/drawing/2014/main" id="{17639B79-31AC-F7DB-6B12-63E4D7F6ABD0}"/>
              </a:ext>
            </a:extLst>
          </p:cNvPr>
          <p:cNvPicPr>
            <a:picLocks noChangeAspect="1"/>
          </p:cNvPicPr>
          <p:nvPr/>
        </p:nvPicPr>
        <p:blipFill>
          <a:blip r:embed="rId5"/>
          <a:stretch>
            <a:fillRect/>
          </a:stretch>
        </p:blipFill>
        <p:spPr>
          <a:xfrm>
            <a:off x="352562" y="2931001"/>
            <a:ext cx="2953162" cy="2038635"/>
          </a:xfrm>
          <a:prstGeom prst="rect">
            <a:avLst/>
          </a:prstGeom>
        </p:spPr>
      </p:pic>
      <p:pic>
        <p:nvPicPr>
          <p:cNvPr id="7" name="Image 6">
            <a:extLst>
              <a:ext uri="{FF2B5EF4-FFF2-40B4-BE49-F238E27FC236}">
                <a16:creationId xmlns:a16="http://schemas.microsoft.com/office/drawing/2014/main" id="{77E16BF2-3FD3-A770-6008-D321C020BA9A}"/>
              </a:ext>
            </a:extLst>
          </p:cNvPr>
          <p:cNvPicPr>
            <a:picLocks noChangeAspect="1"/>
          </p:cNvPicPr>
          <p:nvPr/>
        </p:nvPicPr>
        <p:blipFill>
          <a:blip r:embed="rId6"/>
          <a:stretch>
            <a:fillRect/>
          </a:stretch>
        </p:blipFill>
        <p:spPr>
          <a:xfrm>
            <a:off x="0" y="1335955"/>
            <a:ext cx="4212701" cy="445047"/>
          </a:xfrm>
          <a:prstGeom prst="rect">
            <a:avLst/>
          </a:prstGeom>
        </p:spPr>
      </p:pic>
    </p:spTree>
    <p:extLst>
      <p:ext uri="{BB962C8B-B14F-4D97-AF65-F5344CB8AC3E}">
        <p14:creationId xmlns:p14="http://schemas.microsoft.com/office/powerpoint/2010/main" val="183079080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1682</Words>
  <Application>Microsoft Office PowerPoint</Application>
  <PresentationFormat>Format A4 (210 x 297 mm)</PresentationFormat>
  <Paragraphs>171</Paragraphs>
  <Slides>15</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Roboto</vt:lpstr>
      <vt:lpstr>TeXGyreAdventor</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REGION NOUVELLE-AQUITAINE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Zoe CHARRIERE</dc:creator>
  <cp:lastModifiedBy>Maïté PROUILLAC</cp:lastModifiedBy>
  <cp:revision>41</cp:revision>
  <dcterms:created xsi:type="dcterms:W3CDTF">2023-01-27T10:52:48Z</dcterms:created>
  <dcterms:modified xsi:type="dcterms:W3CDTF">2026-02-25T10:17:25Z</dcterms:modified>
</cp:coreProperties>
</file>