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1"/>
    <p:sldMasterId id="2147484048" r:id="rId2"/>
    <p:sldMasterId id="2147484084" r:id="rId3"/>
    <p:sldMasterId id="2147484096" r:id="rId4"/>
    <p:sldMasterId id="2147484108" r:id="rId5"/>
  </p:sldMasterIdLst>
  <p:notesMasterIdLst>
    <p:notesMasterId r:id="rId77"/>
  </p:notesMasterIdLst>
  <p:sldIdLst>
    <p:sldId id="598" r:id="rId6"/>
    <p:sldId id="599" r:id="rId7"/>
    <p:sldId id="600" r:id="rId8"/>
    <p:sldId id="601" r:id="rId9"/>
    <p:sldId id="753" r:id="rId10"/>
    <p:sldId id="603" r:id="rId11"/>
    <p:sldId id="739" r:id="rId12"/>
    <p:sldId id="604" r:id="rId13"/>
    <p:sldId id="605" r:id="rId14"/>
    <p:sldId id="606" r:id="rId15"/>
    <p:sldId id="608" r:id="rId16"/>
    <p:sldId id="609" r:id="rId17"/>
    <p:sldId id="682" r:id="rId18"/>
    <p:sldId id="677" r:id="rId19"/>
    <p:sldId id="683" r:id="rId20"/>
    <p:sldId id="676" r:id="rId21"/>
    <p:sldId id="661" r:id="rId22"/>
    <p:sldId id="666" r:id="rId23"/>
    <p:sldId id="679" r:id="rId24"/>
    <p:sldId id="614" r:id="rId25"/>
    <p:sldId id="668" r:id="rId26"/>
    <p:sldId id="740" r:id="rId27"/>
    <p:sldId id="741" r:id="rId28"/>
    <p:sldId id="742" r:id="rId29"/>
    <p:sldId id="743" r:id="rId30"/>
    <p:sldId id="613" r:id="rId31"/>
    <p:sldId id="667" r:id="rId32"/>
    <p:sldId id="724" r:id="rId33"/>
    <p:sldId id="744" r:id="rId34"/>
    <p:sldId id="745" r:id="rId35"/>
    <p:sldId id="746" r:id="rId36"/>
    <p:sldId id="617" r:id="rId37"/>
    <p:sldId id="619" r:id="rId38"/>
    <p:sldId id="671" r:id="rId39"/>
    <p:sldId id="670" r:id="rId40"/>
    <p:sldId id="763" r:id="rId41"/>
    <p:sldId id="672" r:id="rId42"/>
    <p:sldId id="623" r:id="rId43"/>
    <p:sldId id="754" r:id="rId44"/>
    <p:sldId id="755" r:id="rId45"/>
    <p:sldId id="756" r:id="rId46"/>
    <p:sldId id="757" r:id="rId47"/>
    <p:sldId id="758" r:id="rId48"/>
    <p:sldId id="624" r:id="rId49"/>
    <p:sldId id="694" r:id="rId50"/>
    <p:sldId id="760" r:id="rId51"/>
    <p:sldId id="761" r:id="rId52"/>
    <p:sldId id="759" r:id="rId53"/>
    <p:sldId id="636" r:id="rId54"/>
    <p:sldId id="641" r:id="rId55"/>
    <p:sldId id="726" r:id="rId56"/>
    <p:sldId id="725" r:id="rId57"/>
    <p:sldId id="718" r:id="rId58"/>
    <p:sldId id="712" r:id="rId59"/>
    <p:sldId id="645" r:id="rId60"/>
    <p:sldId id="727" r:id="rId61"/>
    <p:sldId id="747" r:id="rId62"/>
    <p:sldId id="748" r:id="rId63"/>
    <p:sldId id="749" r:id="rId64"/>
    <p:sldId id="646" r:id="rId65"/>
    <p:sldId id="647" r:id="rId66"/>
    <p:sldId id="695" r:id="rId67"/>
    <p:sldId id="696" r:id="rId68"/>
    <p:sldId id="697" r:id="rId69"/>
    <p:sldId id="698" r:id="rId70"/>
    <p:sldId id="652" r:id="rId71"/>
    <p:sldId id="762" r:id="rId72"/>
    <p:sldId id="751" r:id="rId73"/>
    <p:sldId id="752" r:id="rId74"/>
    <p:sldId id="657" r:id="rId75"/>
    <p:sldId id="658" r:id="rId76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9" autoAdjust="0"/>
    <p:restoredTop sz="96305" autoAdjust="0"/>
  </p:normalViewPr>
  <p:slideViewPr>
    <p:cSldViewPr snapToGrid="0">
      <p:cViewPr varScale="1">
        <p:scale>
          <a:sx n="104" d="100"/>
          <a:sy n="104" d="100"/>
        </p:scale>
        <p:origin x="132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LERALPC01.crpc.fr\PLACIDO_NA_DirAgriculture$\Operationnel\02_PecheAquaFEAMP\Pilotage_FEAMP\Suivi_prog\FESI%20NA\Comite_Suivi\2020_11_05\Graphique_Cte_Suivi%20prog%202020%20CP_10_1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LERALPC01.crpc.fr\PLACIDO_NA_DirAgriculture$\Operationnel\02_PecheAquaFEAMP\Pilotage_FEAMP\Suivi_prog\FESI%20NA\Comite_Suivi\2020_11_05\Graphique_Cte_Suivi%20prog%202020%20CP_10_1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8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dirty="0">
                <a:solidFill>
                  <a:srgbClr val="002060"/>
                </a:solidFill>
              </a:rPr>
              <a:t>Synthèse FEAMP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8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16864915949677414"/>
          <c:y val="0.13432880844645551"/>
          <c:w val="0.83135084050322583"/>
          <c:h val="0.74708005839556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'Synthèse FEAMP'!$D$8</c:f>
              <c:strCache>
                <c:ptCount val="1"/>
                <c:pt idx="0">
                  <c:v>29 286 405 €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2.4177860120426123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0" dirty="0">
                        <a:solidFill>
                          <a:schemeClr val="tx1"/>
                        </a:solidFill>
                        <a:latin typeface="+mn-lt"/>
                      </a:rPr>
                      <a:t>29,3M€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6.078312609113961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22,7M€ =78%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7144962792864121E-17"/>
                  <c:y val="-1.814467761665538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13,7M€ = 47%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('Synthèse FEAMP'!$D$1,'Synthèse FEAMP'!$E$1,'Synthèse FEAMP'!$H$1)</c:f>
              <c:strCache>
                <c:ptCount val="3"/>
                <c:pt idx="0">
                  <c:v>Maquette</c:v>
                </c:pt>
                <c:pt idx="1">
                  <c:v>Programmé</c:v>
                </c:pt>
                <c:pt idx="2">
                  <c:v>Payé</c:v>
                </c:pt>
              </c:strCache>
            </c:strRef>
          </c:cat>
          <c:val>
            <c:numRef>
              <c:f>('Synthèse FEAMP'!$D$8,'Synthèse FEAMP'!$E$8,'Synthèse FEAMP'!$H$8)</c:f>
              <c:numCache>
                <c:formatCode>#\ ##0\ "€"</c:formatCode>
                <c:ptCount val="3"/>
                <c:pt idx="0">
                  <c:v>29286404.760000002</c:v>
                </c:pt>
                <c:pt idx="1">
                  <c:v>22739947.803750005</c:v>
                </c:pt>
                <c:pt idx="2">
                  <c:v>13751352.938750001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53170776"/>
        <c:axId val="528225352"/>
      </c:barChart>
      <c:catAx>
        <c:axId val="153170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8225352"/>
        <c:crosses val="autoZero"/>
        <c:auto val="1"/>
        <c:lblAlgn val="ctr"/>
        <c:lblOffset val="100"/>
        <c:noMultiLvlLbl val="0"/>
      </c:catAx>
      <c:valAx>
        <c:axId val="528225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3170776"/>
        <c:crosses val="autoZero"/>
        <c:crossBetween val="between"/>
        <c:dispUnits>
          <c:custUnit val="1000000"/>
          <c:dispUnitsLbl>
            <c:layout>
              <c:manualLayout>
                <c:xMode val="edge"/>
                <c:yMode val="edge"/>
                <c:x val="4.3757588208867111E-2"/>
                <c:y val="0.38910610961924047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r-FR" dirty="0" smtClean="0"/>
                    <a:t>M€</a:t>
                  </a:r>
                  <a:endParaRPr lang="fr-FR" dirty="0"/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084924739409386E-2"/>
          <c:y val="4.2777100380125214E-2"/>
          <c:w val="0.8643143435444689"/>
          <c:h val="0.7025607468508153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'Synthèse FEAMP'!$D$23</c:f>
              <c:strCache>
                <c:ptCount val="1"/>
                <c:pt idx="0">
                  <c:v>Programmé payé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65000"/>
                    <a:shade val="51000"/>
                    <a:satMod val="130000"/>
                  </a:schemeClr>
                </a:gs>
                <a:gs pos="80000">
                  <a:schemeClr val="accent1">
                    <a:shade val="65000"/>
                    <a:shade val="93000"/>
                    <a:satMod val="130000"/>
                  </a:schemeClr>
                </a:gs>
                <a:gs pos="100000">
                  <a:schemeClr val="accent1">
                    <a:shade val="65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'Synthèse FEAMP'!$C$25:$C$28</c:f>
              <c:strCache>
                <c:ptCount val="4"/>
                <c:pt idx="0">
                  <c:v>P4</c:v>
                </c:pt>
                <c:pt idx="1">
                  <c:v>P5</c:v>
                </c:pt>
                <c:pt idx="2">
                  <c:v>P2</c:v>
                </c:pt>
                <c:pt idx="3">
                  <c:v>P1</c:v>
                </c:pt>
              </c:strCache>
            </c:strRef>
          </c:cat>
          <c:val>
            <c:numRef>
              <c:f>'Synthèse FEAMP'!$D$25:$D$28</c:f>
              <c:numCache>
                <c:formatCode>#,##0</c:formatCode>
                <c:ptCount val="4"/>
                <c:pt idx="0">
                  <c:v>1236580.0099999998</c:v>
                </c:pt>
                <c:pt idx="1">
                  <c:v>464770.19999999995</c:v>
                </c:pt>
                <c:pt idx="2">
                  <c:v>7315806.0687500015</c:v>
                </c:pt>
                <c:pt idx="3">
                  <c:v>4056267.1899999995</c:v>
                </c:pt>
              </c:numCache>
            </c:numRef>
          </c:val>
        </c:ser>
        <c:ser>
          <c:idx val="1"/>
          <c:order val="1"/>
          <c:tx>
            <c:strRef>
              <c:f>'Synthèse FEAMP'!$E$23</c:f>
              <c:strCache>
                <c:ptCount val="1"/>
                <c:pt idx="0">
                  <c:v>Programmé non payé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'Synthèse FEAMP'!$C$25:$C$28</c:f>
              <c:strCache>
                <c:ptCount val="4"/>
                <c:pt idx="0">
                  <c:v>P4</c:v>
                </c:pt>
                <c:pt idx="1">
                  <c:v>P5</c:v>
                </c:pt>
                <c:pt idx="2">
                  <c:v>P2</c:v>
                </c:pt>
                <c:pt idx="3">
                  <c:v>P1</c:v>
                </c:pt>
              </c:strCache>
            </c:strRef>
          </c:cat>
          <c:val>
            <c:numRef>
              <c:f>'Synthèse FEAMP'!$E$25:$E$28</c:f>
              <c:numCache>
                <c:formatCode>#,##0</c:formatCode>
                <c:ptCount val="4"/>
                <c:pt idx="0">
                  <c:v>1469969.7800000003</c:v>
                </c:pt>
                <c:pt idx="1">
                  <c:v>669570.53875000007</c:v>
                </c:pt>
                <c:pt idx="2">
                  <c:v>3302819.8262499981</c:v>
                </c:pt>
                <c:pt idx="3">
                  <c:v>3546234.7200000007</c:v>
                </c:pt>
              </c:numCache>
            </c:numRef>
          </c:val>
        </c:ser>
        <c:ser>
          <c:idx val="2"/>
          <c:order val="2"/>
          <c:tx>
            <c:strRef>
              <c:f>'Synthèse FEAMP'!$F$23</c:f>
              <c:strCache>
                <c:ptCount val="1"/>
                <c:pt idx="0">
                  <c:v>Reste à programmer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shade val="51000"/>
                    <a:satMod val="130000"/>
                  </a:schemeClr>
                </a:gs>
                <a:gs pos="80000">
                  <a:schemeClr val="accent1">
                    <a:tint val="65000"/>
                    <a:shade val="93000"/>
                    <a:satMod val="130000"/>
                  </a:schemeClr>
                </a:gs>
                <a:gs pos="100000">
                  <a:schemeClr val="accent1">
                    <a:tint val="65000"/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'Synthèse FEAMP'!$C$25:$C$28</c:f>
              <c:strCache>
                <c:ptCount val="4"/>
                <c:pt idx="0">
                  <c:v>P4</c:v>
                </c:pt>
                <c:pt idx="1">
                  <c:v>P5</c:v>
                </c:pt>
                <c:pt idx="2">
                  <c:v>P2</c:v>
                </c:pt>
                <c:pt idx="3">
                  <c:v>P1</c:v>
                </c:pt>
              </c:strCache>
            </c:strRef>
          </c:cat>
          <c:val>
            <c:numRef>
              <c:f>'Synthèse FEAMP'!$F$25:$F$28</c:f>
              <c:numCache>
                <c:formatCode>#,##0</c:formatCode>
                <c:ptCount val="4"/>
                <c:pt idx="0">
                  <c:v>959930.2099999995</c:v>
                </c:pt>
                <c:pt idx="1">
                  <c:v>1540801.26125</c:v>
                </c:pt>
                <c:pt idx="2">
                  <c:v>1355240.9849999938</c:v>
                </c:pt>
                <c:pt idx="3">
                  <c:v>1920205.2699999996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8224568"/>
        <c:axId val="528227704"/>
      </c:barChart>
      <c:catAx>
        <c:axId val="528224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8227704"/>
        <c:crosses val="autoZero"/>
        <c:auto val="1"/>
        <c:lblAlgn val="ctr"/>
        <c:lblOffset val="100"/>
        <c:noMultiLvlLbl val="0"/>
      </c:catAx>
      <c:valAx>
        <c:axId val="528227704"/>
        <c:scaling>
          <c:orientation val="minMax"/>
          <c:max val="12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8224568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88971592971294111"/>
                <c:y val="0.84286871747700232"/>
              </c:manualLayout>
            </c:layout>
            <c:tx>
              <c:rich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r-FR" dirty="0" smtClean="0"/>
                    <a:t>M€</a:t>
                  </a:r>
                  <a:endParaRPr lang="fr-FR" dirty="0"/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2EAE6E4D-7B58-446A-A0A7-AD98C8F8A606}" type="datetimeFigureOut">
              <a:rPr lang="fr-FR" smtClean="0"/>
              <a:t>04/11/2020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77CC445-0930-4851-9CA5-0EB004F453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617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51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12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26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254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69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286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545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49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9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339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675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53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70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56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02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56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52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8718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69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49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77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588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0038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6815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1098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03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835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911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550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113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0300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041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9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80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8370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604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6857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32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295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086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36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9922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057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31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391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628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128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7857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352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3225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261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3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9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16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6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0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69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2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49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  <p:sldLayoutId id="2147484104" r:id="rId8"/>
    <p:sldLayoutId id="2147484105" r:id="rId9"/>
    <p:sldLayoutId id="2147484106" r:id="rId10"/>
    <p:sldLayoutId id="21474841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27115-D6B0-455B-9F06-C7D816A4CB9B}" type="datetimeFigureOut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04/11/2020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FF4E3-877D-446A-9997-F438E2AEC13A}" type="slidenum">
              <a:rPr lang="fr-LU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L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45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-en-nouvelle-aquitaine.eu/" TargetMode="External"/><Relationship Id="rId7" Type="http://schemas.openxmlformats.org/officeDocument/2006/relationships/image" Target="../media/image46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5.png"/><Relationship Id="rId5" Type="http://schemas.openxmlformats.org/officeDocument/2006/relationships/hyperlink" Target="https://twitter.com/UEenNvelleAqui" TargetMode="External"/><Relationship Id="rId4" Type="http://schemas.openxmlformats.org/officeDocument/2006/relationships/hyperlink" Target="http://www.facebook.com/Europeennouvelleaquitaine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42277" y="5291015"/>
            <a:ext cx="3618523" cy="13989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24" y="5264265"/>
            <a:ext cx="3471344" cy="1522236"/>
          </a:xfrm>
          <a:prstGeom prst="rect">
            <a:avLst/>
          </a:prstGeom>
        </p:spPr>
      </p:pic>
      <p:sp>
        <p:nvSpPr>
          <p:cNvPr id="7" name="Sous-titre 2"/>
          <p:cNvSpPr txBox="1">
            <a:spLocks/>
          </p:cNvSpPr>
          <p:nvPr/>
        </p:nvSpPr>
        <p:spPr>
          <a:xfrm>
            <a:off x="238687" y="708896"/>
            <a:ext cx="7062014" cy="5111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600" b="1" dirty="0" smtClean="0">
                <a:solidFill>
                  <a:srgbClr val="FFFF00"/>
                </a:solidFill>
              </a:rPr>
              <a:t>Programmes européens </a:t>
            </a:r>
            <a:br>
              <a:rPr lang="fr-FR" sz="3600" b="1" dirty="0" smtClean="0">
                <a:solidFill>
                  <a:srgbClr val="FFFF00"/>
                </a:solidFill>
              </a:rPr>
            </a:br>
            <a:r>
              <a:rPr lang="fr-FR" sz="3600" b="1" dirty="0" smtClean="0">
                <a:solidFill>
                  <a:srgbClr val="FFFF00"/>
                </a:solidFill>
              </a:rPr>
              <a:t>Nouvelle - Aquitaine</a:t>
            </a:r>
            <a:br>
              <a:rPr lang="fr-FR" sz="3600" b="1" dirty="0" smtClean="0">
                <a:solidFill>
                  <a:srgbClr val="FFFF00"/>
                </a:solidFill>
              </a:rPr>
            </a:br>
            <a:endParaRPr lang="fr-FR" sz="3600" b="1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fr-FR" sz="1400" b="1" dirty="0" smtClean="0">
                <a:solidFill>
                  <a:srgbClr val="FFFF00"/>
                </a:solidFill>
              </a:rPr>
              <a:t/>
            </a:r>
            <a:br>
              <a:rPr lang="fr-FR" sz="1400" b="1" dirty="0" smtClean="0">
                <a:solidFill>
                  <a:srgbClr val="FFFF00"/>
                </a:solidFill>
              </a:rPr>
            </a:br>
            <a:r>
              <a:rPr lang="fr-FR" sz="1400" b="1" dirty="0" smtClean="0">
                <a:solidFill>
                  <a:srgbClr val="FFFF00"/>
                </a:solidFill>
              </a:rPr>
              <a:t/>
            </a:r>
            <a:br>
              <a:rPr lang="fr-FR" sz="1400" b="1" dirty="0" smtClean="0">
                <a:solidFill>
                  <a:srgbClr val="FFFF00"/>
                </a:solidFill>
              </a:rPr>
            </a:br>
            <a:r>
              <a:rPr lang="fr-FR" sz="3600" b="1" dirty="0" smtClean="0">
                <a:solidFill>
                  <a:srgbClr val="FFFF00"/>
                </a:solidFill>
              </a:rPr>
              <a:t>COMITÉ DE SUIVI INTERFONDS</a:t>
            </a:r>
            <a:r>
              <a:rPr lang="fr-FR" sz="3600" dirty="0" smtClean="0">
                <a:solidFill>
                  <a:srgbClr val="FFFF00"/>
                </a:solidFill>
              </a:rPr>
              <a:t/>
            </a:r>
            <a:br>
              <a:rPr lang="fr-FR" sz="3600" dirty="0" smtClean="0">
                <a:solidFill>
                  <a:srgbClr val="FFFF00"/>
                </a:solidFill>
              </a:rPr>
            </a:br>
            <a:endParaRPr lang="fr-FR" sz="3600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fr-FR" sz="1400" dirty="0" smtClean="0">
                <a:solidFill>
                  <a:srgbClr val="FFFF00"/>
                </a:solidFill>
              </a:rPr>
              <a:t/>
            </a:r>
            <a:br>
              <a:rPr lang="fr-FR" sz="1400" dirty="0" smtClean="0">
                <a:solidFill>
                  <a:srgbClr val="FFFF00"/>
                </a:solidFill>
              </a:rPr>
            </a:br>
            <a:endParaRPr lang="fr-FR" sz="1400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fr-FR" dirty="0" smtClean="0">
                <a:solidFill>
                  <a:srgbClr val="FFFF00"/>
                </a:solidFill>
              </a:rPr>
              <a:t>                                Jeudi 05 novembre 2020</a:t>
            </a:r>
            <a:br>
              <a:rPr lang="fr-FR" dirty="0" smtClean="0">
                <a:solidFill>
                  <a:srgbClr val="FFFF00"/>
                </a:solidFill>
              </a:rPr>
            </a:br>
            <a:r>
              <a:rPr lang="fr-FR" dirty="0" smtClean="0">
                <a:solidFill>
                  <a:srgbClr val="FFFF00"/>
                </a:solidFill>
              </a:rPr>
              <a:t>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9940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788474" y="1705600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lang="fr-FR" sz="3200" b="1" dirty="0" smtClean="0">
              <a:solidFill>
                <a:srgbClr val="002060"/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fr-FR" altLang="fr-FR" sz="5400" b="1" kern="600" dirty="0">
                <a:solidFill>
                  <a:srgbClr val="002060"/>
                </a:solidFill>
              </a:rPr>
              <a:t> </a:t>
            </a:r>
            <a:r>
              <a:rPr lang="fr-FR" altLang="fr-FR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L’Europe sur les territoires </a:t>
            </a:r>
            <a:r>
              <a:rPr lang="fr-FR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Nouvelle-Aquitaine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13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280229" y="58061"/>
            <a:ext cx="8535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2060"/>
                </a:solidFill>
              </a:rPr>
              <a:t>L’Europe sur les territoires : </a:t>
            </a:r>
          </a:p>
          <a:p>
            <a:pPr algn="ctr"/>
            <a:r>
              <a:rPr lang="fr-FR" sz="2800" b="1" dirty="0" smtClean="0">
                <a:solidFill>
                  <a:srgbClr val="002060"/>
                </a:solidFill>
              </a:rPr>
              <a:t>Plus de 740 M€ de crédits européens mobilisables</a:t>
            </a:r>
            <a:endParaRPr lang="fr-FR" sz="2800" b="1" dirty="0">
              <a:solidFill>
                <a:srgbClr val="00206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075967" y="5384215"/>
            <a:ext cx="52100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</a:rPr>
              <a:t>Total FESI Nouvelle-Aquitaine : 2,51Mrds€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9255" y="1613756"/>
            <a:ext cx="8126730" cy="3429000"/>
          </a:xfrm>
          <a:prstGeom prst="rect">
            <a:avLst/>
          </a:prstGeom>
        </p:spPr>
      </p:pic>
      <p:sp>
        <p:nvSpPr>
          <p:cNvPr id="5" name="Bulle ronde 4"/>
          <p:cNvSpPr/>
          <p:nvPr/>
        </p:nvSpPr>
        <p:spPr>
          <a:xfrm>
            <a:off x="147782" y="1383930"/>
            <a:ext cx="3362036" cy="3317379"/>
          </a:xfrm>
          <a:prstGeom prst="wedgeEllipseCallout">
            <a:avLst>
              <a:gd name="adj1" fmla="val 89105"/>
              <a:gd name="adj2" fmla="val 47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/>
              <a:t>Développement local, LEADER, </a:t>
            </a:r>
            <a:r>
              <a:rPr lang="fr-FR" sz="1600" b="1" dirty="0"/>
              <a:t>axes urbain et cohésion </a:t>
            </a:r>
            <a:r>
              <a:rPr lang="fr-FR" sz="1600" b="1" dirty="0" smtClean="0"/>
              <a:t>territoriale mais aussi numérique, réhabilitation énergétique, éducation environnement, protection risques, transports, emploi/création d’activités… 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239595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280229" y="58061"/>
            <a:ext cx="85353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2060"/>
                </a:solidFill>
              </a:rPr>
              <a:t>L’Europe sur les territoires : </a:t>
            </a:r>
          </a:p>
          <a:p>
            <a:pPr algn="ctr"/>
            <a:r>
              <a:rPr lang="fr-FR" sz="2800" b="1" dirty="0" smtClean="0">
                <a:solidFill>
                  <a:srgbClr val="002060"/>
                </a:solidFill>
              </a:rPr>
              <a:t>Plus de 560M€ de crédits européens mobilisés au 19/10/2020</a:t>
            </a:r>
            <a:endParaRPr lang="fr-FR" sz="2800" b="1" dirty="0">
              <a:solidFill>
                <a:srgbClr val="002060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987" y="1595275"/>
            <a:ext cx="8241030" cy="467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7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24885" y="81408"/>
            <a:ext cx="8718551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 la programmation FEDER-FSE en Nouvelle-Aquitaine :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86236" y="1651814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7830179" y="2629932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484941" y="3994112"/>
            <a:ext cx="1273445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0556266" y="3769046"/>
            <a:ext cx="565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766" y="1034891"/>
            <a:ext cx="7278053" cy="561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7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24885" y="81408"/>
            <a:ext cx="8718551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 la programmation FEDER-FSE en Nouvelle-Aquitaine :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86236" y="1651814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7830179" y="2629932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484941" y="3994112"/>
            <a:ext cx="1273445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0556266" y="3769046"/>
            <a:ext cx="565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693" y="1031506"/>
            <a:ext cx="7290911" cy="561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9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24885" y="81408"/>
            <a:ext cx="8718551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 la programmation FEDER-FSE en Nouvelle-Aquitaine :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86236" y="1651814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7830179" y="2629932"/>
            <a:ext cx="4103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484941" y="3994112"/>
            <a:ext cx="1273445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0556266" y="3769046"/>
            <a:ext cx="565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693" y="1075890"/>
            <a:ext cx="7188041" cy="550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2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84" y="1011701"/>
            <a:ext cx="5092541" cy="3716179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073360" y="7530"/>
            <a:ext cx="8921212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 la réalisation du FEDER en Nouvelle-Aquitaine :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4092" y="3296839"/>
            <a:ext cx="4936617" cy="349643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9273" y="920114"/>
            <a:ext cx="4701540" cy="336042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5977719" y="3698543"/>
            <a:ext cx="1441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002060"/>
                </a:solidFill>
              </a:rPr>
              <a:t>PO Aquitaine</a:t>
            </a:r>
            <a:endParaRPr lang="fr-FR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227616" y="175920"/>
            <a:ext cx="9855200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FEDER : L’Europe sur les territoires de Nouvelle-Aquitaine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616" y="1135942"/>
            <a:ext cx="6608255" cy="340156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3149" y="3656623"/>
            <a:ext cx="6064091" cy="319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9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815770" y="1978562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L’Europe sur les territoires : </a:t>
            </a:r>
          </a:p>
          <a:p>
            <a:pPr algn="ctr">
              <a:defRPr/>
            </a:pPr>
            <a:endParaRPr lang="fr-FR" sz="3200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fr-FR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Illustrations des interventions FEDER en Nouvelle-Aquitaine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88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775" y="931871"/>
            <a:ext cx="4701540" cy="337566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236646" y="0"/>
            <a:ext cx="8899440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 la réalisation du FSE/IEJ en Nouvelle-Aquitaine :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9699" y="3531616"/>
            <a:ext cx="4754880" cy="33909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5584" y="812547"/>
            <a:ext cx="4594860" cy="339852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6127847" y="3753135"/>
            <a:ext cx="1441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002060"/>
                </a:solidFill>
              </a:rPr>
              <a:t>PO Aquitaine</a:t>
            </a:r>
            <a:endParaRPr lang="fr-FR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8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316845" y="2423206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Discours introductifs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54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616" y="951856"/>
            <a:ext cx="6489383" cy="370332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2307" y="3427767"/>
            <a:ext cx="6340221" cy="3325749"/>
          </a:xfrm>
          <a:prstGeom prst="rect">
            <a:avLst/>
          </a:prstGeom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2227616" y="175920"/>
            <a:ext cx="9855200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FSE : L’Europe sur les territoires de Nouvelle-Aquitaine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815770" y="1446293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L’Europe sur les territoires: </a:t>
            </a:r>
          </a:p>
          <a:p>
            <a:pPr algn="ctr">
              <a:defRPr/>
            </a:pPr>
            <a:endParaRPr lang="fr-FR" sz="3200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fr-FR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Illustrations des interventions FSE-IEJ en Nouvelle-Aquitaine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298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 bwMode="auto">
          <a:xfrm>
            <a:off x="6995224" y="605226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fr-FR" altLang="fr-FR" sz="1600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62593" y="285770"/>
            <a:ext cx="9128664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du FEADER en Nouvelle-Aquitaine 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37424" y="1974914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077" y="845140"/>
            <a:ext cx="8794180" cy="548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0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3"/>
          <p:cNvSpPr txBox="1">
            <a:spLocks/>
          </p:cNvSpPr>
          <p:nvPr/>
        </p:nvSpPr>
        <p:spPr>
          <a:xfrm>
            <a:off x="2562593" y="162898"/>
            <a:ext cx="9401506" cy="979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solidFill>
                  <a:srgbClr val="002060"/>
                </a:solidFill>
              </a:rPr>
              <a:t>A</a:t>
            </a:r>
            <a:r>
              <a:rPr lang="fr-FR" sz="3200" b="1" dirty="0" smtClean="0">
                <a:solidFill>
                  <a:srgbClr val="002060"/>
                </a:solidFill>
              </a:rPr>
              <a:t>vancement programmation 2014-2020</a:t>
            </a:r>
            <a:br>
              <a:rPr lang="fr-FR" sz="3200" b="1" dirty="0" smtClean="0">
                <a:solidFill>
                  <a:srgbClr val="002060"/>
                </a:solidFill>
              </a:rPr>
            </a:br>
            <a:r>
              <a:rPr lang="fr-FR" sz="3200" b="1" dirty="0" smtClean="0">
                <a:solidFill>
                  <a:srgbClr val="002060"/>
                </a:solidFill>
              </a:rPr>
              <a:t> Mesures surfaciques *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86775" y="6653213"/>
            <a:ext cx="2133600" cy="179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99"/>
              </a:buClr>
              <a:buChar char="•"/>
              <a:defRPr>
                <a:solidFill>
                  <a:srgbClr val="000099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har char="–"/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2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94DBA92-C2E4-4990-840A-F5A431A50DEF}" type="slidenum">
              <a:rPr lang="en-GB" altLang="fr-FR" smtClean="0">
                <a:solidFill>
                  <a:srgbClr val="333333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GB" altLang="fr-FR" smtClean="0">
              <a:solidFill>
                <a:srgbClr val="333333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8462074" y="5969000"/>
            <a:ext cx="37052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fr-FR" sz="1600" dirty="0">
                <a:solidFill>
                  <a:srgbClr val="4472C4">
                    <a:lumMod val="75000"/>
                  </a:srgbClr>
                </a:solidFill>
              </a:rPr>
              <a:t>*</a:t>
            </a:r>
            <a:r>
              <a:rPr lang="en-US" altLang="fr-FR" sz="1600" dirty="0">
                <a:solidFill>
                  <a:srgbClr val="002060"/>
                </a:solidFill>
              </a:rPr>
              <a:t>au 19/10/2020</a:t>
            </a:r>
            <a:endParaRPr lang="fr-FR" altLang="fr-FR" sz="1600" dirty="0">
              <a:solidFill>
                <a:srgbClr val="00206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1260" y="1274463"/>
            <a:ext cx="5184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600" dirty="0">
                <a:solidFill>
                  <a:srgbClr val="002060"/>
                </a:solidFill>
              </a:rPr>
              <a:t>Indemnité Compensatoire de Handicaps Naturels </a:t>
            </a:r>
            <a:r>
              <a:rPr lang="fr-FR" sz="1600" b="1" dirty="0">
                <a:solidFill>
                  <a:srgbClr val="002060"/>
                </a:solidFill>
              </a:rPr>
              <a:t>(ICHN)</a:t>
            </a:r>
            <a:r>
              <a:rPr lang="fr-FR" sz="1600" dirty="0">
                <a:solidFill>
                  <a:srgbClr val="00206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600" dirty="0">
                <a:solidFill>
                  <a:srgbClr val="002060"/>
                </a:solidFill>
              </a:rPr>
              <a:t>Conversion et Maintien en AB </a:t>
            </a:r>
            <a:r>
              <a:rPr lang="fr-FR" sz="1600" b="1" dirty="0">
                <a:solidFill>
                  <a:srgbClr val="002060"/>
                </a:solidFill>
              </a:rPr>
              <a:t>(CAB et MAB)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600" dirty="0">
                <a:solidFill>
                  <a:srgbClr val="002060"/>
                </a:solidFill>
              </a:rPr>
              <a:t>Mesures Agro-Environnementales et Climatiques</a:t>
            </a:r>
            <a:r>
              <a:rPr lang="fr-FR" sz="1600" b="1" dirty="0">
                <a:solidFill>
                  <a:srgbClr val="002060"/>
                </a:solidFill>
              </a:rPr>
              <a:t> (MAEC</a:t>
            </a:r>
            <a:r>
              <a:rPr lang="fr-FR" sz="1600" b="1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486775" y="3296089"/>
            <a:ext cx="31542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ICHN </a:t>
            </a:r>
            <a:r>
              <a:rPr lang="fr-FR" sz="1500" dirty="0" smtClean="0">
                <a:solidFill>
                  <a:srgbClr val="002060"/>
                </a:solidFill>
                <a:sym typeface="Wingdings" panose="05000000000000000000" pitchFamily="2" charset="2"/>
              </a:rPr>
              <a:t>2020 </a:t>
            </a: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engagée, acompte sera 70% payé au 16 octobre </a:t>
            </a:r>
            <a:endParaRPr lang="fr-FR" sz="1500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fr-FR" sz="15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 Campagne Bio-MAEC </a:t>
            </a:r>
          </a:p>
          <a:p>
            <a:pPr marL="742950" lvl="1" indent="-285750">
              <a:buFont typeface="Wingdings" panose="05000000000000000000" pitchFamily="2" charset="2"/>
              <a:buChar char="à"/>
            </a:pP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2017 : </a:t>
            </a:r>
            <a:r>
              <a:rPr lang="fr-FR" sz="1500" dirty="0" smtClean="0">
                <a:solidFill>
                  <a:srgbClr val="002060"/>
                </a:solidFill>
                <a:sym typeface="Wingdings" panose="05000000000000000000" pitchFamily="2" charset="2"/>
              </a:rPr>
              <a:t>payée</a:t>
            </a:r>
            <a:endParaRPr lang="fr-FR" sz="15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à"/>
            </a:pP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2018 : </a:t>
            </a:r>
            <a:r>
              <a:rPr lang="fr-FR" sz="1500" dirty="0" smtClean="0">
                <a:solidFill>
                  <a:srgbClr val="002060"/>
                </a:solidFill>
                <a:sym typeface="Wingdings" panose="05000000000000000000" pitchFamily="2" charset="2"/>
              </a:rPr>
              <a:t>payée</a:t>
            </a:r>
            <a:endParaRPr lang="fr-FR" sz="15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à"/>
            </a:pPr>
            <a:r>
              <a:rPr lang="fr-FR" sz="1500" dirty="0">
                <a:solidFill>
                  <a:srgbClr val="002060"/>
                </a:solidFill>
                <a:sym typeface="Wingdings" panose="05000000000000000000" pitchFamily="2" charset="2"/>
              </a:rPr>
              <a:t>2019 : </a:t>
            </a:r>
            <a:r>
              <a:rPr lang="fr-FR" sz="1500" dirty="0" smtClean="0">
                <a:solidFill>
                  <a:srgbClr val="002060"/>
                </a:solidFill>
                <a:sym typeface="Wingdings" panose="05000000000000000000" pitchFamily="2" charset="2"/>
              </a:rPr>
              <a:t>95 % payé</a:t>
            </a:r>
          </a:p>
          <a:p>
            <a:pPr marL="742950" lvl="1" indent="-285750">
              <a:buFont typeface="Wingdings" panose="05000000000000000000" pitchFamily="2" charset="2"/>
              <a:buChar char="à"/>
            </a:pPr>
            <a:r>
              <a:rPr lang="fr-FR" sz="1500" dirty="0" smtClean="0">
                <a:solidFill>
                  <a:srgbClr val="002060"/>
                </a:solidFill>
                <a:sym typeface="Wingdings" panose="05000000000000000000" pitchFamily="2" charset="2"/>
              </a:rPr>
              <a:t>2020 : début d’instruction</a:t>
            </a:r>
            <a:endParaRPr lang="fr-FR" sz="1500" dirty="0">
              <a:solidFill>
                <a:srgbClr val="002060"/>
              </a:solidFill>
              <a:sym typeface="Wingdings" panose="05000000000000000000" pitchFamily="2" charset="2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706" y="2105460"/>
            <a:ext cx="6766069" cy="421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1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86775" y="6653213"/>
            <a:ext cx="2133600" cy="179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99"/>
              </a:buClr>
              <a:buChar char="•"/>
              <a:defRPr>
                <a:solidFill>
                  <a:srgbClr val="000099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har char="–"/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2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94DBA92-C2E4-4990-840A-F5A431A50DEF}" type="slidenum">
              <a:rPr lang="en-GB" altLang="fr-FR" smtClean="0">
                <a:solidFill>
                  <a:srgbClr val="333333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GB" altLang="fr-FR" smtClean="0">
              <a:solidFill>
                <a:srgbClr val="333333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7959143" y="5844741"/>
            <a:ext cx="3960521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fr-FR" sz="1600" dirty="0">
                <a:solidFill>
                  <a:srgbClr val="4472C4">
                    <a:lumMod val="75000"/>
                  </a:srgbClr>
                </a:solidFill>
              </a:rPr>
              <a:t>*</a:t>
            </a:r>
            <a:r>
              <a:rPr lang="en-US" altLang="fr-FR" sz="1600" dirty="0">
                <a:solidFill>
                  <a:srgbClr val="002060"/>
                </a:solidFill>
              </a:rPr>
              <a:t>au </a:t>
            </a:r>
            <a:r>
              <a:rPr lang="en-US" altLang="fr-FR" sz="1600" dirty="0" smtClean="0">
                <a:solidFill>
                  <a:srgbClr val="002060"/>
                </a:solidFill>
              </a:rPr>
              <a:t>19/10/2020</a:t>
            </a:r>
            <a:endParaRPr lang="fr-FR" altLang="fr-FR" sz="1600" dirty="0">
              <a:solidFill>
                <a:srgbClr val="00206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621617" y="2679544"/>
            <a:ext cx="469576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Dotation Jeunes Agriculteurs (DJA)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Investissements agricoles : PCAE, AlterNA,…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Pastoralisme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Natura 2000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Agro-alimentaire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Forêt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500" dirty="0">
                <a:solidFill>
                  <a:srgbClr val="002060"/>
                </a:solidFill>
              </a:rPr>
              <a:t>Partenariat Européen pour l‘Innovation (PEI</a:t>
            </a:r>
            <a:r>
              <a:rPr lang="fr-FR" sz="1500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14" name="Titre 3"/>
          <p:cNvSpPr txBox="1">
            <a:spLocks/>
          </p:cNvSpPr>
          <p:nvPr/>
        </p:nvSpPr>
        <p:spPr>
          <a:xfrm>
            <a:off x="2562593" y="162898"/>
            <a:ext cx="9401506" cy="979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 smtClean="0">
                <a:solidFill>
                  <a:srgbClr val="002060"/>
                </a:solidFill>
              </a:rPr>
              <a:t>Avancement programmation </a:t>
            </a:r>
            <a:r>
              <a:rPr lang="fr-FR" sz="3200" b="1" dirty="0">
                <a:solidFill>
                  <a:srgbClr val="002060"/>
                </a:solidFill>
              </a:rPr>
              <a:t>2014-2020</a:t>
            </a:r>
            <a:r>
              <a:rPr lang="fr-FR" sz="3200" b="1" dirty="0" smtClean="0">
                <a:solidFill>
                  <a:srgbClr val="002060"/>
                </a:solidFill>
              </a:rPr>
              <a:t>*</a:t>
            </a:r>
            <a:br>
              <a:rPr lang="fr-FR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Mesures </a:t>
            </a:r>
            <a:r>
              <a:rPr lang="en-US" sz="3200" b="1" dirty="0">
                <a:solidFill>
                  <a:srgbClr val="002060"/>
                </a:solidFill>
              </a:rPr>
              <a:t>hors Surfaciques  </a:t>
            </a:r>
            <a:r>
              <a:rPr lang="en-US" sz="3200" b="1" dirty="0" smtClean="0">
                <a:solidFill>
                  <a:srgbClr val="002060"/>
                </a:solidFill>
              </a:rPr>
              <a:t>Agri-agro-forêt</a:t>
            </a:r>
            <a:r>
              <a:rPr lang="fr-FR" sz="3200" b="1" dirty="0" smtClean="0">
                <a:solidFill>
                  <a:srgbClr val="002060"/>
                </a:solidFill>
              </a:rPr>
              <a:t> </a:t>
            </a:r>
            <a:endParaRPr lang="fr-FR" sz="3200" b="1" dirty="0">
              <a:solidFill>
                <a:srgbClr val="00206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84" y="1321984"/>
            <a:ext cx="7028811" cy="444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5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486775" y="6653213"/>
            <a:ext cx="2133600" cy="179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99"/>
              </a:buClr>
              <a:buChar char="•"/>
              <a:defRPr>
                <a:solidFill>
                  <a:srgbClr val="000099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Bef>
                <a:spcPct val="20000"/>
              </a:spcBef>
              <a:buChar char="–"/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2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94DBA92-C2E4-4990-840A-F5A431A50DEF}" type="slidenum">
              <a:rPr lang="en-GB" altLang="fr-FR" smtClean="0">
                <a:solidFill>
                  <a:srgbClr val="333333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GB" altLang="fr-FR" smtClean="0">
              <a:solidFill>
                <a:srgbClr val="333333"/>
              </a:solidFill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 bwMode="auto">
          <a:xfrm>
            <a:off x="8486774" y="5678008"/>
            <a:ext cx="259208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99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fr-FR" sz="1600" dirty="0">
                <a:solidFill>
                  <a:srgbClr val="002060"/>
                </a:solidFill>
              </a:rPr>
              <a:t>*au </a:t>
            </a:r>
            <a:r>
              <a:rPr lang="en-US" altLang="fr-FR" sz="1600" dirty="0" smtClean="0">
                <a:solidFill>
                  <a:srgbClr val="002060"/>
                </a:solidFill>
              </a:rPr>
              <a:t>19/10/2020</a:t>
            </a:r>
            <a:endParaRPr lang="fr-FR" altLang="fr-FR" sz="1600" dirty="0">
              <a:solidFill>
                <a:srgbClr val="00206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779984" y="2473765"/>
            <a:ext cx="43060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4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LEADER : budget </a:t>
            </a:r>
            <a:r>
              <a:rPr lang="fr-FR" sz="1400" dirty="0" smtClean="0">
                <a:solidFill>
                  <a:srgbClr val="002060"/>
                </a:solidFill>
                <a:sym typeface="Wingdings" panose="05000000000000000000" pitchFamily="2" charset="2"/>
              </a:rPr>
              <a:t>95 </a:t>
            </a:r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M€</a:t>
            </a: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	- Engagement de </a:t>
            </a:r>
            <a:r>
              <a:rPr lang="fr-FR" sz="1400" dirty="0" smtClean="0">
                <a:solidFill>
                  <a:srgbClr val="002060"/>
                </a:solidFill>
                <a:sym typeface="Wingdings" panose="05000000000000000000" pitchFamily="2" charset="2"/>
              </a:rPr>
              <a:t>46%</a:t>
            </a:r>
            <a:endParaRPr lang="fr-FR" sz="14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	- Accélération nette du rythme </a:t>
            </a:r>
            <a:r>
              <a:rPr lang="fr-FR" sz="1400" dirty="0" smtClean="0">
                <a:solidFill>
                  <a:srgbClr val="002060"/>
                </a:solidFill>
                <a:sym typeface="Wingdings" panose="05000000000000000000" pitchFamily="2" charset="2"/>
              </a:rPr>
              <a:t>depuis 2019</a:t>
            </a:r>
            <a:endParaRPr lang="fr-FR" sz="14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Mesures Développement Local, services de base et tourisme : budget </a:t>
            </a:r>
            <a:r>
              <a:rPr lang="fr-FR" sz="1400" dirty="0" smtClean="0">
                <a:solidFill>
                  <a:srgbClr val="002060"/>
                </a:solidFill>
                <a:sym typeface="Wingdings" panose="05000000000000000000" pitchFamily="2" charset="2"/>
              </a:rPr>
              <a:t>57 </a:t>
            </a:r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M€</a:t>
            </a: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	- Engagement de </a:t>
            </a:r>
            <a:r>
              <a:rPr lang="fr-FR" sz="1400" dirty="0" smtClean="0">
                <a:solidFill>
                  <a:srgbClr val="002060"/>
                </a:solidFill>
                <a:sym typeface="Wingdings" panose="05000000000000000000" pitchFamily="2" charset="2"/>
              </a:rPr>
              <a:t>70%</a:t>
            </a:r>
            <a:endParaRPr lang="fr-FR" sz="14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	</a:t>
            </a: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Paiements faibles lié au retard de programmation et lourdeur instruction Marchés Publics. </a:t>
            </a:r>
          </a:p>
          <a:p>
            <a:r>
              <a:rPr lang="fr-FR" sz="1400" dirty="0">
                <a:solidFill>
                  <a:srgbClr val="002060"/>
                </a:solidFill>
                <a:sym typeface="Wingdings" panose="05000000000000000000" pitchFamily="2" charset="2"/>
              </a:rPr>
              <a:t>Renforcement appui auprès des SI.</a:t>
            </a:r>
          </a:p>
        </p:txBody>
      </p:sp>
      <p:sp>
        <p:nvSpPr>
          <p:cNvPr id="15" name="Titre 3"/>
          <p:cNvSpPr txBox="1">
            <a:spLocks/>
          </p:cNvSpPr>
          <p:nvPr/>
        </p:nvSpPr>
        <p:spPr>
          <a:xfrm>
            <a:off x="2562593" y="162898"/>
            <a:ext cx="9401506" cy="979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 smtClean="0">
                <a:solidFill>
                  <a:srgbClr val="002060"/>
                </a:solidFill>
              </a:rPr>
              <a:t>Avancement programmation </a:t>
            </a:r>
            <a:r>
              <a:rPr lang="fr-FR" sz="3200" b="1" dirty="0">
                <a:solidFill>
                  <a:srgbClr val="002060"/>
                </a:solidFill>
              </a:rPr>
              <a:t>2014-2020</a:t>
            </a:r>
            <a:r>
              <a:rPr lang="fr-FR" sz="3200" b="1" dirty="0" smtClean="0">
                <a:solidFill>
                  <a:srgbClr val="002060"/>
                </a:solidFill>
              </a:rPr>
              <a:t>*</a:t>
            </a:r>
            <a:br>
              <a:rPr lang="fr-FR" sz="3200" b="1" dirty="0" smtClean="0">
                <a:solidFill>
                  <a:srgbClr val="002060"/>
                </a:solidFill>
              </a:rPr>
            </a:br>
            <a:r>
              <a:rPr lang="fr-FR" sz="3200" b="1" dirty="0" smtClean="0">
                <a:solidFill>
                  <a:srgbClr val="002060"/>
                </a:solidFill>
              </a:rPr>
              <a:t> Développement Local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894689" y="1158217"/>
            <a:ext cx="5184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285750" indent="-285750">
              <a:buFont typeface="Wingdings" panose="05000000000000000000" pitchFamily="2" charset="2"/>
              <a:buChar char="ü"/>
              <a:defRPr sz="1600"/>
            </a:lvl1pPr>
          </a:lstStyle>
          <a:p>
            <a:r>
              <a:rPr lang="fr-FR" dirty="0">
                <a:solidFill>
                  <a:srgbClr val="002060"/>
                </a:solidFill>
              </a:rPr>
              <a:t>Mesure LEADER</a:t>
            </a:r>
          </a:p>
          <a:p>
            <a:r>
              <a:rPr lang="fr-FR" dirty="0">
                <a:solidFill>
                  <a:srgbClr val="002060"/>
                </a:solidFill>
              </a:rPr>
              <a:t>Développement rural non agricole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38" y="1759170"/>
            <a:ext cx="6646096" cy="414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183642" y="268725"/>
            <a:ext cx="10008358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altLang="fr-FR" sz="31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FEADER : L’Europe sur les territoires de Nouvelle-Aquitaine 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082" y="1147195"/>
            <a:ext cx="6480239" cy="346386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303" y="3603307"/>
            <a:ext cx="6145054" cy="325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815770" y="1760194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L’Europe sur les territoires : </a:t>
            </a:r>
          </a:p>
          <a:p>
            <a:pPr algn="ctr">
              <a:defRPr/>
            </a:pPr>
            <a:endParaRPr lang="fr-FR" sz="3200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fr-FR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Illustrations des interventions FEADER en Nouvelle-Aquitaine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023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402969"/>
              </p:ext>
            </p:extLst>
          </p:nvPr>
        </p:nvGraphicFramePr>
        <p:xfrm>
          <a:off x="2688336" y="1316689"/>
          <a:ext cx="8887967" cy="4585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5"/>
          <p:cNvSpPr/>
          <p:nvPr/>
        </p:nvSpPr>
        <p:spPr>
          <a:xfrm>
            <a:off x="9692608" y="6343711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fr-FR" dirty="0">
                <a:solidFill>
                  <a:srgbClr val="4472C4">
                    <a:lumMod val="75000"/>
                  </a:srgbClr>
                </a:solidFill>
              </a:rPr>
              <a:t>*au </a:t>
            </a:r>
            <a:r>
              <a:rPr lang="en-US" altLang="fr-FR" dirty="0" smtClean="0">
                <a:solidFill>
                  <a:srgbClr val="4472C4">
                    <a:lumMod val="75000"/>
                  </a:srgbClr>
                </a:solidFill>
              </a:rPr>
              <a:t>16/10/2020</a:t>
            </a:r>
            <a:endParaRPr lang="fr-FR" altLang="fr-FR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167930" y="184645"/>
            <a:ext cx="9928778" cy="6869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altLang="fr-FR" sz="3200" b="1" kern="600" dirty="0" smtClean="0">
                <a:solidFill>
                  <a:srgbClr val="002060"/>
                </a:solidFill>
                <a:latin typeface="+mn-lt"/>
              </a:rPr>
              <a:t>Etat d’avancement de la subvention globale FEAMP 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35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702351" y="4827784"/>
            <a:ext cx="69997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2060"/>
                </a:solidFill>
              </a:rPr>
              <a:t>Priorité 1 Pêche : installation des jeunes, efficacité énergétique, ports</a:t>
            </a:r>
          </a:p>
          <a:p>
            <a:endParaRPr lang="fr-FR" sz="1600" dirty="0">
              <a:solidFill>
                <a:srgbClr val="002060"/>
              </a:solidFill>
            </a:endParaRPr>
          </a:p>
          <a:p>
            <a:r>
              <a:rPr lang="fr-FR" sz="1600" dirty="0">
                <a:solidFill>
                  <a:srgbClr val="002060"/>
                </a:solidFill>
              </a:rPr>
              <a:t>Priorité 2 Aquaculture : installation des jeunes, croissance durable, modernisation</a:t>
            </a:r>
          </a:p>
          <a:p>
            <a:endParaRPr lang="fr-FR" sz="1600" dirty="0">
              <a:solidFill>
                <a:srgbClr val="002060"/>
              </a:solidFill>
            </a:endParaRPr>
          </a:p>
          <a:p>
            <a:r>
              <a:rPr lang="fr-FR" sz="1600" dirty="0">
                <a:solidFill>
                  <a:srgbClr val="002060"/>
                </a:solidFill>
              </a:rPr>
              <a:t>Priorité 5 : Commercialisation transformation</a:t>
            </a:r>
          </a:p>
          <a:p>
            <a:endParaRPr lang="fr-FR" sz="1600" dirty="0">
              <a:solidFill>
                <a:srgbClr val="002060"/>
              </a:solidFill>
            </a:endParaRPr>
          </a:p>
          <a:p>
            <a:r>
              <a:rPr lang="fr-FR" sz="1600" dirty="0">
                <a:solidFill>
                  <a:srgbClr val="002060"/>
                </a:solidFill>
              </a:rPr>
              <a:t>Priorité 4 : DLAL = Développement Local par les Acteurs Locaux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341" y="1578845"/>
            <a:ext cx="507682" cy="4953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596" y="2170920"/>
            <a:ext cx="519516" cy="49113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623" y="2774648"/>
            <a:ext cx="533400" cy="55245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19" y="3373374"/>
            <a:ext cx="617489" cy="46672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86565" y="10223"/>
            <a:ext cx="91054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</a:rPr>
              <a:t>Avancement programmation </a:t>
            </a:r>
            <a:r>
              <a:rPr lang="fr-FR" sz="3200" b="1" dirty="0" smtClean="0">
                <a:solidFill>
                  <a:srgbClr val="002060"/>
                </a:solidFill>
              </a:rPr>
              <a:t>2014-2020</a:t>
            </a:r>
            <a:r>
              <a:rPr lang="fr-FR" sz="3200" b="1" dirty="0">
                <a:solidFill>
                  <a:srgbClr val="002060"/>
                </a:solidFill>
              </a:rPr>
              <a:t/>
            </a:r>
            <a:br>
              <a:rPr lang="fr-FR" sz="3200" b="1" dirty="0">
                <a:solidFill>
                  <a:srgbClr val="002060"/>
                </a:solidFill>
              </a:rPr>
            </a:br>
            <a:r>
              <a:rPr lang="fr-FR" sz="3200" b="1" dirty="0">
                <a:solidFill>
                  <a:srgbClr val="002060"/>
                </a:solidFill>
              </a:rPr>
              <a:t> 		par thématique</a:t>
            </a:r>
            <a:endParaRPr lang="fr-FR" sz="3200" dirty="0">
              <a:solidFill>
                <a:srgbClr val="00206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806096" y="893299"/>
            <a:ext cx="11977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fr-FR" sz="1200" dirty="0">
                <a:solidFill>
                  <a:srgbClr val="4472C4">
                    <a:lumMod val="75000"/>
                  </a:srgbClr>
                </a:solidFill>
              </a:rPr>
              <a:t>*au </a:t>
            </a:r>
            <a:r>
              <a:rPr lang="en-US" altLang="fr-FR" sz="1200" dirty="0" smtClean="0">
                <a:solidFill>
                  <a:srgbClr val="4472C4">
                    <a:lumMod val="75000"/>
                  </a:srgbClr>
                </a:solidFill>
              </a:rPr>
              <a:t>16/10/2020</a:t>
            </a:r>
            <a:endParaRPr lang="fr-FR" altLang="fr-FR" sz="1200" dirty="0">
              <a:solidFill>
                <a:srgbClr val="4472C4">
                  <a:lumMod val="75000"/>
                </a:srgbClr>
              </a:solidFill>
            </a:endParaRP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/>
          </p:nvPr>
        </p:nvGraphicFramePr>
        <p:xfrm>
          <a:off x="3440045" y="1407042"/>
          <a:ext cx="8365673" cy="3265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49446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679705" y="1435554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Alain ROUSSET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Président de la Région Nouvelle-Aquitaine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4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11962" y="10223"/>
            <a:ext cx="99800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Priorité 4 FEAMP : Développement Local par les Acteurs Locaux</a:t>
            </a:r>
            <a:endParaRPr lang="fr-FR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936588" y="923948"/>
            <a:ext cx="888274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>
                <a:solidFill>
                  <a:srgbClr val="002060"/>
                </a:solidFill>
              </a:rPr>
              <a:t>4 </a:t>
            </a:r>
            <a:r>
              <a:rPr lang="fr-FR" sz="2400" u="sng" dirty="0" smtClean="0">
                <a:solidFill>
                  <a:srgbClr val="002060"/>
                </a:solidFill>
              </a:rPr>
              <a:t>« GALPA » </a:t>
            </a:r>
            <a:r>
              <a:rPr lang="fr-FR" sz="2400" u="sng" dirty="0">
                <a:solidFill>
                  <a:srgbClr val="002060"/>
                </a:solidFill>
              </a:rPr>
              <a:t>répartis le long de la façade atlantique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Gouvernance locale : représentation majoritaire des secteurs de la pêche et/ou de l’aquaculture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Maquette FEAMP DLAL 2014-20 = 3,8 M€ dont 2,9M€ pour la mise en œuvre de projets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Avancement au 16/10/20 : 96 dossiers programmés pour 2M€ de FEAMP (programmation=71</a:t>
            </a:r>
            <a:r>
              <a:rPr lang="fr-FR" sz="2200" dirty="0" smtClean="0">
                <a:solidFill>
                  <a:srgbClr val="002060"/>
                </a:solidFill>
              </a:rPr>
              <a:t>%)</a:t>
            </a:r>
          </a:p>
          <a:p>
            <a:endParaRPr lang="fr-FR" sz="1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 </a:t>
            </a:r>
            <a:r>
              <a:rPr lang="fr-FR" sz="2400" u="sng" dirty="0" smtClean="0">
                <a:solidFill>
                  <a:srgbClr val="002060"/>
                </a:solidFill>
              </a:rPr>
              <a:t>Nature </a:t>
            </a:r>
            <a:r>
              <a:rPr lang="fr-FR" sz="2400" u="sng" dirty="0">
                <a:solidFill>
                  <a:srgbClr val="002060"/>
                </a:solidFill>
              </a:rPr>
              <a:t>des projets :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Promotion des métiers et des produits de la pêche/aquaculture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Procédés et conditions de travail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Etudes de marché / diversification/valorisation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Économie circulaire/environnement/déchets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Création d’entreprises, d’emplois</a:t>
            </a:r>
          </a:p>
          <a:p>
            <a:pPr marL="342900" indent="-342900">
              <a:buFontTx/>
              <a:buChar char="-"/>
            </a:pPr>
            <a:r>
              <a:rPr lang="fr-FR" sz="2200" dirty="0">
                <a:solidFill>
                  <a:srgbClr val="002060"/>
                </a:solidFill>
              </a:rPr>
              <a:t>Etudes et travaux dans les ports de pêche</a:t>
            </a:r>
          </a:p>
        </p:txBody>
      </p:sp>
      <p:pic>
        <p:nvPicPr>
          <p:cNvPr id="8" name="Picture 2" descr="Résultat de recherche d'images pour &quot;région nouvelle aquitaine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8" r="54427"/>
          <a:stretch/>
        </p:blipFill>
        <p:spPr bwMode="auto">
          <a:xfrm>
            <a:off x="798078" y="1665838"/>
            <a:ext cx="1564012" cy="372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llipse 8"/>
          <p:cNvSpPr/>
          <p:nvPr/>
        </p:nvSpPr>
        <p:spPr>
          <a:xfrm>
            <a:off x="1126668" y="1682167"/>
            <a:ext cx="205313" cy="228276"/>
          </a:xfrm>
          <a:prstGeom prst="ellipse">
            <a:avLst/>
          </a:prstGeom>
          <a:solidFill>
            <a:srgbClr val="FFFF00">
              <a:alpha val="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1126668" y="1926772"/>
            <a:ext cx="368599" cy="391562"/>
          </a:xfrm>
          <a:prstGeom prst="ellipse">
            <a:avLst/>
          </a:prstGeom>
          <a:solidFill>
            <a:srgbClr val="FFFF00">
              <a:alpha val="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113264" y="3111429"/>
            <a:ext cx="368599" cy="391562"/>
          </a:xfrm>
          <a:prstGeom prst="ellipse">
            <a:avLst/>
          </a:prstGeom>
          <a:solidFill>
            <a:srgbClr val="FFFF00">
              <a:alpha val="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758069" y="4230527"/>
            <a:ext cx="368599" cy="391562"/>
          </a:xfrm>
          <a:prstGeom prst="ellipse">
            <a:avLst/>
          </a:prstGeom>
          <a:solidFill>
            <a:srgbClr val="FFFF00">
              <a:alpha val="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43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815770" y="1678307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L’Europe sur les territoires : </a:t>
            </a:r>
          </a:p>
          <a:p>
            <a:pPr algn="ctr">
              <a:defRPr/>
            </a:pPr>
            <a:endParaRPr lang="fr-FR" sz="3200" b="1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fr-FR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 des interventions FEAMP en Nouvelle-Aquitaine</a:t>
            </a:r>
            <a:endParaRPr lang="fr-FR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61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573562" y="1685015"/>
            <a:ext cx="8718551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alt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Principaux points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alt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réunions techniques</a:t>
            </a:r>
            <a:endParaRPr lang="fr-FR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2224586" y="119179"/>
            <a:ext cx="9703558" cy="7952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altLang="fr-FR" sz="54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fr-FR" alt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éunions techniques FEDER-FSE</a:t>
            </a: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9" name="Flèche droite 8"/>
          <p:cNvSpPr/>
          <p:nvPr/>
        </p:nvSpPr>
        <p:spPr>
          <a:xfrm>
            <a:off x="1171344" y="1726377"/>
            <a:ext cx="980302" cy="403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Flèche droite 9"/>
          <p:cNvSpPr/>
          <p:nvPr/>
        </p:nvSpPr>
        <p:spPr>
          <a:xfrm>
            <a:off x="1036848" y="3090982"/>
            <a:ext cx="980302" cy="403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Flèche droite 10"/>
          <p:cNvSpPr/>
          <p:nvPr/>
        </p:nvSpPr>
        <p:spPr>
          <a:xfrm>
            <a:off x="1133348" y="4551151"/>
            <a:ext cx="980302" cy="403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402291" y="1260371"/>
            <a:ext cx="86728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solidFill>
                  <a:srgbClr val="002060"/>
                </a:solidFill>
              </a:rPr>
              <a:t>1/ Etat d’avancement des programmes</a:t>
            </a:r>
            <a:r>
              <a:rPr lang="fr-FR" dirty="0">
                <a:solidFill>
                  <a:srgbClr val="002060"/>
                </a:solidFill>
              </a:rPr>
              <a:t> : </a:t>
            </a:r>
            <a:r>
              <a:rPr lang="fr-FR" b="1" dirty="0">
                <a:solidFill>
                  <a:srgbClr val="002060"/>
                </a:solidFill>
              </a:rPr>
              <a:t>taux de programmation et de réalisation satisfaisants, « rassurants » pour la Commission en vue de la fin de gestion </a:t>
            </a:r>
            <a:endParaRPr lang="fr-FR" dirty="0">
              <a:solidFill>
                <a:srgbClr val="002060"/>
              </a:solidFill>
            </a:endParaRPr>
          </a:p>
          <a:p>
            <a:pPr algn="ctr"/>
            <a:r>
              <a:rPr lang="fr-FR" dirty="0">
                <a:solidFill>
                  <a:srgbClr val="002060"/>
                </a:solidFill>
              </a:rPr>
              <a:t>=&gt; </a:t>
            </a:r>
            <a:r>
              <a:rPr lang="fr-FR" b="1" dirty="0">
                <a:solidFill>
                  <a:srgbClr val="002060"/>
                </a:solidFill>
              </a:rPr>
              <a:t>Dynamique à conserver</a:t>
            </a:r>
            <a:r>
              <a:rPr lang="fr-FR" dirty="0">
                <a:solidFill>
                  <a:srgbClr val="002060"/>
                </a:solidFill>
              </a:rPr>
              <a:t> car triple enjeu sur les 3 prochaines années :  les enjeux de dégagement d’office sont très importants jusqu’en 2023 ; la mise en place des crédits REACT-UE et le lancement du nouveau </a:t>
            </a:r>
            <a:r>
              <a:rPr lang="fr-FR" dirty="0" smtClean="0">
                <a:solidFill>
                  <a:srgbClr val="002060"/>
                </a:solidFill>
              </a:rPr>
              <a:t>programme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540000" y="2918691"/>
            <a:ext cx="7878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2060"/>
                </a:solidFill>
              </a:rPr>
              <a:t>2</a:t>
            </a:r>
            <a:r>
              <a:rPr lang="fr-FR" b="1" dirty="0">
                <a:solidFill>
                  <a:srgbClr val="002060"/>
                </a:solidFill>
              </a:rPr>
              <a:t>/ Propositions de modifications des programmes, et des critères de sélection </a:t>
            </a:r>
            <a:r>
              <a:rPr lang="fr-FR" dirty="0">
                <a:solidFill>
                  <a:srgbClr val="002060"/>
                </a:solidFill>
              </a:rPr>
              <a:t>afin d’assurer une optimisation de la consommation des crédits européens en cette phase de fin de </a:t>
            </a:r>
            <a:r>
              <a:rPr lang="fr-FR" dirty="0" smtClean="0">
                <a:solidFill>
                  <a:srgbClr val="002060"/>
                </a:solidFill>
              </a:rPr>
              <a:t>programmation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540000" y="43688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>
                <a:solidFill>
                  <a:srgbClr val="002060"/>
                </a:solidFill>
              </a:rPr>
              <a:t>3</a:t>
            </a:r>
            <a:r>
              <a:rPr lang="fr-FR" dirty="0">
                <a:solidFill>
                  <a:srgbClr val="002060"/>
                </a:solidFill>
              </a:rPr>
              <a:t>/ </a:t>
            </a:r>
            <a:r>
              <a:rPr lang="fr-FR" b="1" dirty="0">
                <a:solidFill>
                  <a:srgbClr val="002060"/>
                </a:solidFill>
              </a:rPr>
              <a:t>Feuille de route Evaluation FESI Nouvelle-Aquitaine</a:t>
            </a:r>
            <a:r>
              <a:rPr lang="fr-FR" dirty="0">
                <a:solidFill>
                  <a:srgbClr val="002060"/>
                </a:solidFill>
              </a:rPr>
              <a:t> : à la fois pour préparer la clôture des programmes, mesurer la valeur ajoutée des FESI et un outil pour affiner la préparation du futur. </a:t>
            </a:r>
          </a:p>
        </p:txBody>
      </p:sp>
    </p:spTree>
    <p:extLst>
      <p:ext uri="{BB962C8B-B14F-4D97-AF65-F5344CB8AC3E}">
        <p14:creationId xmlns:p14="http://schemas.microsoft.com/office/powerpoint/2010/main" val="31925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573522" y="1609802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Arben KANBER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DG Emploi et Affaires Sociales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598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614466" y="1473325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Miriam BURAJOVA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DG Politique régionale et urbaine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89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16971" y="322280"/>
            <a:ext cx="79898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r-FR" sz="5400" dirty="0" smtClean="0">
                <a:solidFill>
                  <a:srgbClr val="002060"/>
                </a:solidFill>
              </a:rPr>
              <a:t>Réunion technique FEADER</a:t>
            </a:r>
            <a:endParaRPr lang="fr-FR" sz="5400" dirty="0">
              <a:solidFill>
                <a:srgbClr val="002060"/>
              </a:solidFill>
            </a:endParaRPr>
          </a:p>
        </p:txBody>
      </p:sp>
      <p:sp>
        <p:nvSpPr>
          <p:cNvPr id="3" name="Flèche droite 2"/>
          <p:cNvSpPr/>
          <p:nvPr/>
        </p:nvSpPr>
        <p:spPr>
          <a:xfrm>
            <a:off x="810879" y="1684600"/>
            <a:ext cx="1224951" cy="4830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388292" y="1358525"/>
            <a:ext cx="9447238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 smtClean="0">
                <a:solidFill>
                  <a:srgbClr val="002060"/>
                </a:solidFill>
              </a:rPr>
              <a:t>Etat d’avancement des programmes </a:t>
            </a:r>
            <a:r>
              <a:rPr lang="fr-FR" sz="2000" dirty="0" smtClean="0">
                <a:solidFill>
                  <a:srgbClr val="002060"/>
                </a:solidFill>
              </a:rPr>
              <a:t>: un niveau satisfaisant sur les 3 PDR Nouvelle-Aquitaine avec une continuité du rattrapage sur les dispositifs LEADER et de développement rural non  agricole</a:t>
            </a:r>
          </a:p>
          <a:p>
            <a:pPr algn="just"/>
            <a:endParaRPr lang="fr-FR" sz="2000" dirty="0" smtClean="0">
              <a:solidFill>
                <a:srgbClr val="002060"/>
              </a:solidFill>
            </a:endParaRPr>
          </a:p>
          <a:p>
            <a:pPr algn="just"/>
            <a:r>
              <a:rPr lang="fr-FR" sz="2000" b="1" dirty="0">
                <a:solidFill>
                  <a:srgbClr val="002060"/>
                </a:solidFill>
              </a:rPr>
              <a:t>Fin de gestion de la programmation 2014-2020 </a:t>
            </a:r>
            <a:r>
              <a:rPr lang="fr-FR" sz="2000" b="1" dirty="0" smtClean="0">
                <a:solidFill>
                  <a:srgbClr val="002060"/>
                </a:solidFill>
              </a:rPr>
              <a:t>et période de transition 2021 - 2022</a:t>
            </a:r>
            <a:r>
              <a:rPr lang="fr-FR" sz="2000" dirty="0" smtClean="0">
                <a:solidFill>
                  <a:srgbClr val="002060"/>
                </a:solidFill>
              </a:rPr>
              <a:t>: 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Perspectives </a:t>
            </a:r>
            <a:r>
              <a:rPr lang="fr-FR" sz="2000" dirty="0">
                <a:solidFill>
                  <a:srgbClr val="002060"/>
                </a:solidFill>
              </a:rPr>
              <a:t>de </a:t>
            </a:r>
            <a:r>
              <a:rPr lang="fr-FR" sz="2000" dirty="0" smtClean="0">
                <a:solidFill>
                  <a:srgbClr val="002060"/>
                </a:solidFill>
              </a:rPr>
              <a:t>modifications </a:t>
            </a:r>
            <a:r>
              <a:rPr lang="fr-FR" sz="2000" dirty="0">
                <a:solidFill>
                  <a:srgbClr val="002060"/>
                </a:solidFill>
              </a:rPr>
              <a:t>des programmes afin d’anticiper les deux années de </a:t>
            </a:r>
            <a:r>
              <a:rPr lang="fr-FR" sz="2000" dirty="0" smtClean="0">
                <a:solidFill>
                  <a:srgbClr val="002060"/>
                </a:solidFill>
              </a:rPr>
              <a:t>transition, d’intégrer l’effet plan de relance aux dispositifs actuels et </a:t>
            </a:r>
            <a:r>
              <a:rPr lang="fr-FR" sz="2000" dirty="0">
                <a:solidFill>
                  <a:srgbClr val="002060"/>
                </a:solidFill>
              </a:rPr>
              <a:t>d’ajuster les maquettes </a:t>
            </a:r>
            <a:r>
              <a:rPr lang="fr-FR" sz="2000" dirty="0" smtClean="0">
                <a:solidFill>
                  <a:srgbClr val="002060"/>
                </a:solidFill>
              </a:rPr>
              <a:t>financières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Présentation des futurs appels à projet (ajustés par rapport au plan de relance national sur les dispositifs agricoles)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Echanges sur le cadre réglementaire et financier de la transition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Echanges sur l’enjeu de fin de gestion et notre responsabilité collective : </a:t>
            </a:r>
            <a:r>
              <a:rPr lang="fr-FR" sz="2000" b="1" dirty="0" smtClean="0">
                <a:solidFill>
                  <a:srgbClr val="002060"/>
                </a:solidFill>
              </a:rPr>
              <a:t>CONSOMMER L’INTEGRALITE DES CREDITS FEADER </a:t>
            </a:r>
            <a:r>
              <a:rPr lang="fr-FR" sz="2000" dirty="0" smtClean="0">
                <a:solidFill>
                  <a:srgbClr val="002060"/>
                </a:solidFill>
              </a:rPr>
              <a:t>mis à disposition du territoire néo-aquitain</a:t>
            </a:r>
          </a:p>
          <a:p>
            <a:pPr algn="just"/>
            <a:endParaRPr lang="fr-FR" sz="2000" dirty="0">
              <a:solidFill>
                <a:srgbClr val="002060"/>
              </a:solidFill>
            </a:endParaRPr>
          </a:p>
          <a:p>
            <a:pPr algn="just"/>
            <a:endParaRPr lang="fr-FR" dirty="0">
              <a:solidFill>
                <a:srgbClr val="002060"/>
              </a:solidFill>
            </a:endParaRPr>
          </a:p>
          <a:p>
            <a:pPr algn="just"/>
            <a:endParaRPr lang="fr-FR" dirty="0">
              <a:solidFill>
                <a:srgbClr val="002060"/>
              </a:solidFill>
            </a:endParaRPr>
          </a:p>
          <a:p>
            <a:pPr algn="just"/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8" name="Flèche droite 7"/>
          <p:cNvSpPr/>
          <p:nvPr/>
        </p:nvSpPr>
        <p:spPr>
          <a:xfrm>
            <a:off x="831831" y="3953211"/>
            <a:ext cx="1224951" cy="4830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2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655409" y="1609801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EUGENIO FERNANDEZ GARCIA/ </a:t>
            </a:r>
          </a:p>
          <a:p>
            <a:pPr algn="ctr">
              <a:defRPr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 BLONDIAU/ Tihomir GEORGIEV</a:t>
            </a:r>
            <a:endParaRPr lang="fr-FR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DG Agriculture et Développement rural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3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438401" y="1483185"/>
            <a:ext cx="8955314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</a:rPr>
              <a:t>II. </a:t>
            </a: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Communication </a:t>
            </a:r>
          </a:p>
          <a:p>
            <a:pPr algn="ctr">
              <a:defRPr/>
            </a:pP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Fonds Européens</a:t>
            </a:r>
            <a:endParaRPr lang="fr-FR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2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144327" y="231464"/>
            <a:ext cx="8419381" cy="122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42900" indent="-342900" algn="ctr">
              <a:spcBef>
                <a:spcPct val="20000"/>
              </a:spcBef>
            </a:pPr>
            <a:r>
              <a:rPr lang="fr-FR" sz="36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2020 – Une année particulière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00067" y="1664898"/>
            <a:ext cx="9307902" cy="77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fr-FR" sz="3200" b="1" dirty="0" smtClean="0">
                <a:solidFill>
                  <a:srgbClr val="002060"/>
                </a:solidFill>
              </a:rPr>
              <a:t>Quelques chiffres clés :</a:t>
            </a:r>
          </a:p>
          <a:p>
            <a:pPr>
              <a:spcBef>
                <a:spcPct val="20000"/>
              </a:spcBef>
            </a:pPr>
            <a:r>
              <a:rPr lang="fr-FR" sz="3200" b="1" dirty="0" smtClean="0">
                <a:solidFill>
                  <a:srgbClr val="002060"/>
                </a:solidFill>
              </a:rPr>
              <a:t>Fréquentation du site internet </a:t>
            </a:r>
          </a:p>
          <a:p>
            <a:pPr>
              <a:spcBef>
                <a:spcPct val="20000"/>
              </a:spcBef>
            </a:pPr>
            <a:r>
              <a:rPr lang="fr-FR" sz="3200" dirty="0">
                <a:solidFill>
                  <a:srgbClr val="002060"/>
                </a:solidFill>
              </a:rPr>
              <a:t>9 551 pages </a:t>
            </a:r>
            <a:r>
              <a:rPr lang="fr-FR" sz="3200" dirty="0" smtClean="0">
                <a:solidFill>
                  <a:srgbClr val="002060"/>
                </a:solidFill>
              </a:rPr>
              <a:t>vues/mois</a:t>
            </a:r>
            <a:endParaRPr lang="fr-FR" sz="3200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</a:pPr>
            <a:r>
              <a:rPr lang="fr-FR" sz="3200" dirty="0">
                <a:solidFill>
                  <a:srgbClr val="002060"/>
                </a:solidFill>
              </a:rPr>
              <a:t>3 699 </a:t>
            </a:r>
            <a:r>
              <a:rPr lang="fr-FR" sz="3200" dirty="0" smtClean="0">
                <a:solidFill>
                  <a:srgbClr val="002060"/>
                </a:solidFill>
              </a:rPr>
              <a:t>utilisateurs/mois</a:t>
            </a:r>
            <a:endParaRPr lang="fr-FR" sz="3200" dirty="0">
              <a:solidFill>
                <a:srgbClr val="FF0000"/>
              </a:solidFill>
            </a:endParaRPr>
          </a:p>
          <a:p>
            <a:pPr>
              <a:spcBef>
                <a:spcPct val="20000"/>
              </a:spcBef>
            </a:pPr>
            <a:r>
              <a:rPr lang="fr-FR" sz="3200" b="1" dirty="0" smtClean="0">
                <a:solidFill>
                  <a:srgbClr val="002060"/>
                </a:solidFill>
              </a:rPr>
              <a:t>Réalisation de 11 nouvelles vidéos</a:t>
            </a:r>
            <a:endParaRPr lang="fr-FR" sz="3200" b="1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fr-FR" dirty="0">
                <a:solidFill>
                  <a:srgbClr val="4472C4">
                    <a:lumMod val="50000"/>
                  </a:srgbClr>
                </a:solidFill>
              </a:rPr>
              <a:t>	</a:t>
            </a:r>
            <a:endParaRPr lang="fr-FR" dirty="0">
              <a:solidFill>
                <a:srgbClr val="003399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fr-FR" sz="1200" b="1" dirty="0">
              <a:solidFill>
                <a:srgbClr val="003399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fr-FR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193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549073" y="1944235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Isabelle BOUDINEAU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Vice- Présidente Europe et International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52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223491" y="239786"/>
            <a:ext cx="80072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Zoom sur le JME 2020 :</a:t>
            </a:r>
          </a:p>
          <a:p>
            <a:pPr algn="ctr"/>
            <a:r>
              <a:rPr lang="fr-FR" sz="36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 rendez-vous annuel remanié et digitalisé    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3379725" y="2571998"/>
            <a:ext cx="80548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</a:rPr>
              <a:t>Des événements sur les réseaux sociaux (en mai)</a:t>
            </a:r>
          </a:p>
          <a:p>
            <a:endParaRPr lang="fr-FR" sz="2000" dirty="0">
              <a:solidFill>
                <a:srgbClr val="002060"/>
              </a:solidFill>
            </a:endParaRPr>
          </a:p>
          <a:p>
            <a:r>
              <a:rPr lang="fr-FR" sz="2000" dirty="0" smtClean="0">
                <a:solidFill>
                  <a:srgbClr val="002060"/>
                </a:solidFill>
              </a:rPr>
              <a:t>Une campagne de valorisation de projets</a:t>
            </a:r>
          </a:p>
          <a:p>
            <a:endParaRPr lang="fr-FR" sz="2000" dirty="0" smtClean="0">
              <a:solidFill>
                <a:srgbClr val="002060"/>
              </a:solidFill>
            </a:endParaRPr>
          </a:p>
          <a:p>
            <a:r>
              <a:rPr lang="fr-FR" sz="2000" dirty="0">
                <a:solidFill>
                  <a:srgbClr val="002060"/>
                </a:solidFill>
              </a:rPr>
              <a:t>Un agenda élargi</a:t>
            </a:r>
          </a:p>
          <a:p>
            <a:endParaRPr lang="fr-FR" sz="2000" dirty="0">
              <a:solidFill>
                <a:srgbClr val="002060"/>
              </a:solidFill>
            </a:endParaRPr>
          </a:p>
          <a:p>
            <a:r>
              <a:rPr lang="fr-FR" sz="2000" dirty="0" smtClean="0">
                <a:solidFill>
                  <a:srgbClr val="002060"/>
                </a:solidFill>
              </a:rPr>
              <a:t>Des actions reportées en fin d’année (simulation du Parlement européen, concours, campagne de valorisation –relations presse, influenceurs-)</a:t>
            </a:r>
            <a:endParaRPr lang="fr-FR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010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4868">
            <a:off x="4862375" y="2040252"/>
            <a:ext cx="1670466" cy="113570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88193" y="1532036"/>
            <a:ext cx="740229" cy="1014474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5257523" y="199695"/>
            <a:ext cx="4707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POUR RAPPEL, A VOTRE DISPOSITION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8188" y="1226821"/>
            <a:ext cx="2505869" cy="195741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5794">
            <a:off x="8379304" y="1665785"/>
            <a:ext cx="1456922" cy="199613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579" y="2260451"/>
            <a:ext cx="1439509" cy="81148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699">
            <a:off x="2427476" y="4136351"/>
            <a:ext cx="1062217" cy="155899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0502" y="4068367"/>
            <a:ext cx="1489281" cy="220229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579" y="3852934"/>
            <a:ext cx="1514911" cy="212583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542" y="4551490"/>
            <a:ext cx="1355336" cy="201066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600" y="4527195"/>
            <a:ext cx="2544103" cy="172733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723" y="4527195"/>
            <a:ext cx="1293606" cy="1804819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008923" y="844062"/>
            <a:ext cx="2071077" cy="382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prstClr val="black"/>
                </a:solidFill>
              </a:rPr>
              <a:t>Un site internet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423690" y="3876987"/>
            <a:ext cx="2071077" cy="382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prstClr val="black"/>
                </a:solidFill>
              </a:rPr>
              <a:t>Des brochures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911460" y="833125"/>
            <a:ext cx="352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prstClr val="black"/>
                </a:solidFill>
              </a:rPr>
              <a:t>Des supports pour répondre aux obligation de publicité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645941" y="3543885"/>
            <a:ext cx="2071077" cy="382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prstClr val="black"/>
                </a:solidFill>
              </a:rPr>
              <a:t>Des affiches</a:t>
            </a:r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928633">
            <a:off x="3169804" y="4426710"/>
            <a:ext cx="986986" cy="147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686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814221" y="99623"/>
            <a:ext cx="8797850" cy="73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r-FR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Vers 21-27</a:t>
            </a:r>
            <a:endParaRPr lang="fr-FR" sz="3600" b="1" dirty="0" smtClean="0">
              <a:solidFill>
                <a:srgbClr val="002060"/>
              </a:solidFill>
              <a:latin typeface="Calibri Light" panose="020F0302020204030204"/>
            </a:endParaRPr>
          </a:p>
          <a:p>
            <a:pPr marL="342900" indent="-342900" algn="ctr">
              <a:spcBef>
                <a:spcPct val="20000"/>
              </a:spcBef>
            </a:pPr>
            <a:endParaRPr lang="fr-FR" sz="1400" b="1" dirty="0">
              <a:solidFill>
                <a:srgbClr val="FF9900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fr-FR" b="1" dirty="0" smtClean="0">
              <a:solidFill>
                <a:srgbClr val="0033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fr-FR" sz="1200" b="1" dirty="0">
              <a:solidFill>
                <a:srgbClr val="0033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fr-FR" b="1" dirty="0">
              <a:solidFill>
                <a:srgbClr val="0033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fr-FR" b="1" dirty="0">
              <a:solidFill>
                <a:srgbClr val="003399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fr-FR" b="1" dirty="0">
              <a:solidFill>
                <a:srgbClr val="003399"/>
              </a:solidFill>
              <a:latin typeface="Arial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149246" y="1504178"/>
            <a:ext cx="5251176" cy="265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fr-FR" dirty="0">
                <a:solidFill>
                  <a:srgbClr val="002060"/>
                </a:solidFill>
              </a:rPr>
              <a:t>Ajustement du site internet</a:t>
            </a:r>
          </a:p>
          <a:p>
            <a:pPr>
              <a:spcBef>
                <a:spcPct val="20000"/>
              </a:spcBef>
            </a:pPr>
            <a:endParaRPr lang="fr-FR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</a:pPr>
            <a:r>
              <a:rPr lang="fr-FR" dirty="0" smtClean="0">
                <a:solidFill>
                  <a:srgbClr val="002060"/>
                </a:solidFill>
              </a:rPr>
              <a:t>Renforcement des synergies avec les partenaires</a:t>
            </a:r>
          </a:p>
          <a:p>
            <a:pPr>
              <a:spcBef>
                <a:spcPct val="20000"/>
              </a:spcBef>
            </a:pPr>
            <a:endParaRPr lang="fr-FR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</a:pPr>
            <a:r>
              <a:rPr lang="fr-FR" dirty="0" smtClean="0">
                <a:solidFill>
                  <a:srgbClr val="002060"/>
                </a:solidFill>
              </a:rPr>
              <a:t>Amplification de l’information en interne</a:t>
            </a:r>
            <a:endParaRPr lang="fr-FR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fr-FR" sz="1200" b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fr-FR" dirty="0" smtClean="0">
                <a:solidFill>
                  <a:srgbClr val="002060"/>
                </a:solidFill>
              </a:rPr>
              <a:t>La « vie des projets »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7901" y="1193918"/>
            <a:ext cx="2897366" cy="182113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8587901" y="4233255"/>
            <a:ext cx="3024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2060"/>
                </a:solidFill>
              </a:rPr>
              <a:t>ATELIER </a:t>
            </a:r>
            <a:r>
              <a:rPr lang="fr-FR" dirty="0" smtClean="0">
                <a:solidFill>
                  <a:srgbClr val="002060"/>
                </a:solidFill>
              </a:rPr>
              <a:t>« Dans </a:t>
            </a:r>
            <a:r>
              <a:rPr lang="fr-FR" dirty="0">
                <a:solidFill>
                  <a:srgbClr val="002060"/>
                </a:solidFill>
              </a:rPr>
              <a:t>la perspective de la stratégie de communication 21-27 : Comment mieux communiquer ensemble </a:t>
            </a:r>
            <a:r>
              <a:rPr lang="fr-FR" dirty="0" smtClean="0">
                <a:solidFill>
                  <a:srgbClr val="002060"/>
                </a:solidFill>
              </a:rPr>
              <a:t>? »</a:t>
            </a:r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070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4004456" y="1457503"/>
            <a:ext cx="658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fr-FR" sz="2400" b="1" u="sng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www.europe-en-nouvelle-aquitaine.eu</a:t>
            </a:r>
            <a:endParaRPr lang="fr-FR" sz="2400" b="1" u="sng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endParaRPr lang="fr-FR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fr-FR" sz="24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Europeennouvelle</a:t>
            </a:r>
            <a:r>
              <a:rPr lang="fr-FR" sz="2400" b="1" u="sng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aquit</a:t>
            </a:r>
            <a:r>
              <a:rPr lang="fr-FR" sz="24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aine</a:t>
            </a:r>
            <a:endParaRPr lang="fr-FR" sz="2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endParaRPr lang="fr-FR" sz="2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fr-FR" sz="2400" u="sng" dirty="0" smtClean="0">
                <a:solidFill>
                  <a:srgbClr val="00B0F0"/>
                </a:solidFill>
                <a:hlinkClick r:id="rId5"/>
              </a:rPr>
              <a:t> </a:t>
            </a:r>
            <a:r>
              <a:rPr lang="fr-FR" sz="2400" dirty="0" smtClean="0">
                <a:solidFill>
                  <a:srgbClr val="00B0F0"/>
                </a:solidFill>
                <a:hlinkClick r:id="rId5"/>
              </a:rPr>
              <a:t>@</a:t>
            </a:r>
            <a:r>
              <a:rPr lang="fr-FR" sz="2400" b="1" dirty="0" err="1" smtClean="0">
                <a:solidFill>
                  <a:srgbClr val="00B0F0"/>
                </a:solidFill>
                <a:hlinkClick r:id="rId5"/>
              </a:rPr>
              <a:t>UEenNvelleAqui</a:t>
            </a:r>
            <a:endParaRPr lang="fr-FR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6791" y="2301859"/>
            <a:ext cx="240759" cy="25028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7204" y="3020394"/>
            <a:ext cx="265391" cy="26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029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438401" y="1483185"/>
            <a:ext cx="8955314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</a:rPr>
              <a:t>III. </a:t>
            </a: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des PON FSE-IEJ</a:t>
            </a:r>
            <a:endParaRPr lang="fr-FR" sz="4800" b="1" i="1" dirty="0">
              <a:solidFill>
                <a:srgbClr val="00206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371273" y="3851564"/>
            <a:ext cx="73521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</a:rPr>
              <a:t>M. Patrick APPREDERISSE </a:t>
            </a:r>
          </a:p>
          <a:p>
            <a:pPr algn="ctr"/>
            <a:r>
              <a:rPr lang="fr-FR" sz="2400" dirty="0" smtClean="0">
                <a:solidFill>
                  <a:srgbClr val="002060"/>
                </a:solidFill>
              </a:rPr>
              <a:t>Directeur régional des entreprises, de la concurrence, de la consommation, du travail et de l’emploi Nouvelle-Aquitaine</a:t>
            </a:r>
            <a:endParaRPr lang="fr-F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2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336800" y="415925"/>
            <a:ext cx="9062356" cy="9161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u="sng" dirty="0" smtClean="0">
                <a:solidFill>
                  <a:srgbClr val="002060"/>
                </a:solidFill>
              </a:rPr>
              <a:t>Illustrations PON FSE</a:t>
            </a:r>
          </a:p>
          <a:p>
            <a:pPr algn="ctr">
              <a:defRPr/>
            </a:pPr>
            <a:endParaRPr lang="fr-FR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159255" y="1771466"/>
            <a:ext cx="71581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002060"/>
                </a:solidFill>
              </a:rPr>
              <a:t>«</a:t>
            </a:r>
            <a:r>
              <a:rPr lang="fr-FR" sz="2800" dirty="0">
                <a:solidFill>
                  <a:srgbClr val="002060"/>
                </a:solidFill>
              </a:rPr>
              <a:t> Embaucher et accompagner les demandeurs d’emploi dans un parcours d’insertion professionnel dans les métiers du Bâtiment, travaux publics, l’industrie et le multisectoriel </a:t>
            </a:r>
            <a:r>
              <a:rPr lang="fr-FR" sz="2800" dirty="0" smtClean="0">
                <a:solidFill>
                  <a:srgbClr val="002060"/>
                </a:solidFill>
              </a:rPr>
              <a:t>»</a:t>
            </a:r>
            <a:r>
              <a:rPr lang="fr-FR" sz="2800" dirty="0">
                <a:solidFill>
                  <a:srgbClr val="002060"/>
                </a:solidFill>
              </a:rPr>
              <a:t> </a:t>
            </a:r>
            <a:endParaRPr lang="fr-FR" sz="2800" dirty="0" smtClean="0">
              <a:solidFill>
                <a:srgbClr val="002060"/>
              </a:solidFill>
            </a:endParaRPr>
          </a:p>
          <a:p>
            <a:pPr algn="ctr"/>
            <a:endParaRPr lang="fr-FR" dirty="0"/>
          </a:p>
          <a:p>
            <a:pPr algn="ctr"/>
            <a:r>
              <a:rPr lang="fr-FR" dirty="0" smtClean="0">
                <a:solidFill>
                  <a:srgbClr val="002060"/>
                </a:solidFill>
              </a:rPr>
              <a:t>Intervention </a:t>
            </a:r>
            <a:r>
              <a:rPr lang="fr-FR" dirty="0">
                <a:solidFill>
                  <a:srgbClr val="002060"/>
                </a:solidFill>
              </a:rPr>
              <a:t>de Mme LESCA </a:t>
            </a:r>
            <a:endParaRPr lang="fr-FR" dirty="0" smtClean="0">
              <a:solidFill>
                <a:srgbClr val="002060"/>
              </a:solidFill>
            </a:endParaRPr>
          </a:p>
          <a:p>
            <a:pPr algn="ctr"/>
            <a:r>
              <a:rPr lang="fr-FR" dirty="0">
                <a:solidFill>
                  <a:srgbClr val="002060"/>
                </a:solidFill>
              </a:rPr>
              <a:t>D</a:t>
            </a:r>
            <a:r>
              <a:rPr lang="fr-FR" dirty="0" smtClean="0">
                <a:solidFill>
                  <a:srgbClr val="002060"/>
                </a:solidFill>
              </a:rPr>
              <a:t>irectrice </a:t>
            </a:r>
            <a:r>
              <a:rPr lang="fr-FR" dirty="0">
                <a:solidFill>
                  <a:srgbClr val="002060"/>
                </a:solidFill>
              </a:rPr>
              <a:t>de « A lundi » </a:t>
            </a:r>
            <a:r>
              <a:rPr lang="fr-FR" dirty="0" smtClean="0">
                <a:solidFill>
                  <a:srgbClr val="002060"/>
                </a:solidFill>
              </a:rPr>
              <a:t>GEIQ </a:t>
            </a:r>
            <a:r>
              <a:rPr lang="fr-FR" dirty="0">
                <a:solidFill>
                  <a:srgbClr val="002060"/>
                </a:solidFill>
              </a:rPr>
              <a:t>BTP Landes et côtes </a:t>
            </a:r>
            <a:r>
              <a:rPr lang="fr-FR" dirty="0" smtClean="0">
                <a:solidFill>
                  <a:srgbClr val="002060"/>
                </a:solidFill>
              </a:rPr>
              <a:t>Basques</a:t>
            </a:r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6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066" y="0"/>
            <a:ext cx="4727441" cy="668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6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5671" y="124219"/>
            <a:ext cx="4765261" cy="67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975840" y="460548"/>
            <a:ext cx="9062356" cy="9161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u="sng" dirty="0" smtClean="0">
                <a:solidFill>
                  <a:srgbClr val="002060"/>
                </a:solidFill>
              </a:rPr>
              <a:t>Illustrations PON FSE</a:t>
            </a:r>
          </a:p>
          <a:p>
            <a:pPr algn="ctr">
              <a:defRPr/>
            </a:pPr>
            <a:endParaRPr lang="fr-FR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fr-FR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927927" y="1782618"/>
            <a:ext cx="71581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2060"/>
                </a:solidFill>
              </a:rPr>
              <a:t>« Solutions Mobilité - Lever les freins à la mobilité des publics en insertion sur le Sud des Landes - 2019-2021 </a:t>
            </a:r>
            <a:r>
              <a:rPr lang="fr-FR" sz="3200" dirty="0" smtClean="0">
                <a:solidFill>
                  <a:srgbClr val="002060"/>
                </a:solidFill>
              </a:rPr>
              <a:t>» </a:t>
            </a:r>
          </a:p>
          <a:p>
            <a:pPr algn="ctr"/>
            <a:r>
              <a:rPr lang="fr-FR" sz="2800" dirty="0" smtClean="0">
                <a:solidFill>
                  <a:srgbClr val="002060"/>
                </a:solidFill>
              </a:rPr>
              <a:t>Association Solutions mobilités</a:t>
            </a:r>
          </a:p>
          <a:p>
            <a:pPr algn="ctr"/>
            <a:endParaRPr lang="fr-FR" dirty="0"/>
          </a:p>
          <a:p>
            <a:pPr algn="ctr"/>
            <a:endParaRPr lang="fr-FR" dirty="0" smtClean="0">
              <a:solidFill>
                <a:srgbClr val="002060"/>
              </a:solidFill>
            </a:endParaRPr>
          </a:p>
          <a:p>
            <a:pPr algn="ctr"/>
            <a:r>
              <a:rPr lang="fr-FR" dirty="0" smtClean="0">
                <a:solidFill>
                  <a:srgbClr val="002060"/>
                </a:solidFill>
              </a:rPr>
              <a:t>Intervention </a:t>
            </a:r>
            <a:r>
              <a:rPr lang="fr-FR" dirty="0">
                <a:solidFill>
                  <a:srgbClr val="002060"/>
                </a:solidFill>
              </a:rPr>
              <a:t>de Mme </a:t>
            </a:r>
            <a:r>
              <a:rPr lang="fr-FR" dirty="0" smtClean="0">
                <a:solidFill>
                  <a:srgbClr val="002060"/>
                </a:solidFill>
              </a:rPr>
              <a:t>BOISSEL</a:t>
            </a:r>
          </a:p>
          <a:p>
            <a:pPr algn="ctr"/>
            <a:r>
              <a:rPr lang="fr-FR" dirty="0" smtClean="0">
                <a:solidFill>
                  <a:srgbClr val="002060"/>
                </a:solidFill>
              </a:rPr>
              <a:t>Conseil départemental des Landes</a:t>
            </a:r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93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699660" y="2193022"/>
            <a:ext cx="9212943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5400" b="1" dirty="0" smtClean="0">
                <a:solidFill>
                  <a:srgbClr val="002060"/>
                </a:solidFill>
              </a:rPr>
              <a:t>IV.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Approbation du Comité </a:t>
            </a:r>
            <a:endParaRPr lang="fr-FR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91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731292" y="1961475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Patrick </a:t>
            </a:r>
            <a:r>
              <a:rPr lang="fr-FR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AMOUSSOU-ADEBLE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SGAR de la Région</a:t>
            </a:r>
          </a:p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Nouvelle-Aquitaine</a:t>
            </a:r>
            <a:endParaRPr lang="fr-FR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253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Sous-titre 2"/>
          <p:cNvSpPr txBox="1">
            <a:spLocks/>
          </p:cNvSpPr>
          <p:nvPr/>
        </p:nvSpPr>
        <p:spPr>
          <a:xfrm>
            <a:off x="2730340" y="1050488"/>
            <a:ext cx="8534401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Comité de suivi</a:t>
            </a:r>
          </a:p>
          <a:p>
            <a:endParaRPr lang="fr-FR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Décision pour approbation de la modification de l’annexe du règlement intérieur</a:t>
            </a:r>
          </a:p>
          <a:p>
            <a:endParaRPr lang="fr-FR" sz="3600" b="1" dirty="0">
              <a:solidFill>
                <a:srgbClr val="44546A">
                  <a:lumMod val="60000"/>
                  <a:lumOff val="4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18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699660" y="2193022"/>
            <a:ext cx="9212943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5400" b="1" dirty="0" smtClean="0">
                <a:solidFill>
                  <a:srgbClr val="002060"/>
                </a:solidFill>
              </a:rPr>
              <a:t>IV.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Avis du Comité </a:t>
            </a:r>
            <a:endParaRPr lang="fr-FR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0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Sous-titre 2"/>
          <p:cNvSpPr txBox="1">
            <a:spLocks/>
          </p:cNvSpPr>
          <p:nvPr/>
        </p:nvSpPr>
        <p:spPr>
          <a:xfrm>
            <a:off x="2730340" y="1050488"/>
            <a:ext cx="8534401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PO FEDER-FSE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Aquitaine – Limousin –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Poitou-Charentes</a:t>
            </a:r>
          </a:p>
          <a:p>
            <a:endParaRPr lang="fr-FR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Décision pour avis sur les modifications des programmes</a:t>
            </a:r>
          </a:p>
          <a:p>
            <a:endParaRPr lang="fr-FR" sz="3600" b="1" dirty="0">
              <a:solidFill>
                <a:srgbClr val="44546A">
                  <a:lumMod val="60000"/>
                  <a:lumOff val="4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90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788160" y="138163"/>
            <a:ext cx="10532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  <a:latin typeface="Calibri Light" panose="020F0302020204030204"/>
              </a:rPr>
              <a:t>Modification stratégique des 3 programmes : propositions</a:t>
            </a:r>
          </a:p>
        </p:txBody>
      </p:sp>
      <p:sp>
        <p:nvSpPr>
          <p:cNvPr id="5" name="Flèche droite 4"/>
          <p:cNvSpPr/>
          <p:nvPr/>
        </p:nvSpPr>
        <p:spPr>
          <a:xfrm>
            <a:off x="2267790" y="2437020"/>
            <a:ext cx="980302" cy="403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447270" y="1497130"/>
            <a:ext cx="823629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fr-FR" sz="2000" b="1" dirty="0" smtClean="0">
                <a:solidFill>
                  <a:srgbClr val="002060"/>
                </a:solidFill>
              </a:rPr>
              <a:t>Ajustements de la maquette financière </a:t>
            </a:r>
            <a:r>
              <a:rPr lang="fr-FR" sz="2000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Abondement des objectifs spécifiques avec un fort potentiel de dossiers (ex : compétitivité des PME, patrimoine culturel, et création d’activités/ESS)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Prélèvements de crédits sur des objectifs spécifiques où faible potentiel de projets à venir ou dans les temps selon les PO (ex : transition numérique, transition énergétique, recherche privée…)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Axe urbain PO Aquitaine : transfert de crédits entre l’OS 5.1 et l’OS 5.2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Respect des </a:t>
            </a:r>
            <a:r>
              <a:rPr lang="fr-FR" dirty="0">
                <a:solidFill>
                  <a:srgbClr val="002060"/>
                </a:solidFill>
              </a:rPr>
              <a:t>stratégies initiales et </a:t>
            </a:r>
            <a:r>
              <a:rPr lang="fr-FR" dirty="0" smtClean="0">
                <a:solidFill>
                  <a:srgbClr val="002060"/>
                </a:solidFill>
              </a:rPr>
              <a:t>de la </a:t>
            </a:r>
            <a:r>
              <a:rPr lang="fr-FR" dirty="0">
                <a:solidFill>
                  <a:srgbClr val="002060"/>
                </a:solidFill>
              </a:rPr>
              <a:t>concentration thématique </a:t>
            </a:r>
            <a:r>
              <a:rPr lang="fr-FR" dirty="0" smtClean="0">
                <a:solidFill>
                  <a:srgbClr val="002060"/>
                </a:solidFill>
              </a:rPr>
              <a:t>règlementaire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Pas d’impact sur les évaluations stratégiques environnementales initiales</a:t>
            </a:r>
            <a:endParaRPr lang="fr-FR" dirty="0">
              <a:solidFill>
                <a:srgbClr val="002060"/>
              </a:solidFill>
            </a:endParaRPr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7" name="Flèche droite 6"/>
          <p:cNvSpPr/>
          <p:nvPr/>
        </p:nvSpPr>
        <p:spPr>
          <a:xfrm>
            <a:off x="2334662" y="4708479"/>
            <a:ext cx="980302" cy="4947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782248" y="4567931"/>
            <a:ext cx="80472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2060"/>
                </a:solidFill>
              </a:rPr>
              <a:t>Ajustements des indicateurs de réalisation et de résultat: </a:t>
            </a:r>
            <a:r>
              <a:rPr lang="fr-FR" dirty="0">
                <a:solidFill>
                  <a:srgbClr val="002060"/>
                </a:solidFill>
              </a:rPr>
              <a:t>Modification des cibles des indicateurs sur base d’un principe de réalité des programmations à venir</a:t>
            </a:r>
          </a:p>
          <a:p>
            <a:r>
              <a:rPr lang="fr-FR" sz="2000" b="1" dirty="0" smtClean="0">
                <a:solidFill>
                  <a:srgbClr val="FF0000"/>
                </a:solidFill>
              </a:rPr>
              <a:t> </a:t>
            </a:r>
            <a:endParaRPr lang="fr-FR" sz="2000" dirty="0" smtClean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782248" y="5568156"/>
            <a:ext cx="8047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2060"/>
                </a:solidFill>
              </a:rPr>
              <a:t>Ajustements typologies de porteurs et d’opérations</a:t>
            </a:r>
            <a:endParaRPr lang="fr-FR" sz="2000" dirty="0" smtClean="0">
              <a:solidFill>
                <a:srgbClr val="002060"/>
              </a:solidFill>
            </a:endParaRPr>
          </a:p>
        </p:txBody>
      </p:sp>
      <p:sp>
        <p:nvSpPr>
          <p:cNvPr id="10" name="Flèche droite 9"/>
          <p:cNvSpPr/>
          <p:nvPr/>
        </p:nvSpPr>
        <p:spPr>
          <a:xfrm>
            <a:off x="2334662" y="5566384"/>
            <a:ext cx="980302" cy="403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267790" y="912633"/>
            <a:ext cx="982301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prstClr val="black"/>
                </a:solidFill>
              </a:rPr>
              <a:t>Objectif = </a:t>
            </a:r>
            <a:r>
              <a:rPr lang="fr-FR" sz="2400" b="1" dirty="0" smtClean="0">
                <a:solidFill>
                  <a:prstClr val="black"/>
                </a:solidFill>
              </a:rPr>
              <a:t>optimisation de la fin de gestion des crédits FEDER-FSE-IEJ</a:t>
            </a:r>
            <a:endParaRPr lang="fr-FR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2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295006" y="1324901"/>
            <a:ext cx="5848865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prstClr val="black"/>
                </a:solidFill>
              </a:rPr>
              <a:t>Mouvements financiers</a:t>
            </a:r>
            <a:endParaRPr lang="fr-FR" sz="2400" dirty="0">
              <a:solidFill>
                <a:prstClr val="black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altLang="fr-FR" sz="2000" dirty="0" smtClean="0">
                <a:solidFill>
                  <a:prstClr val="black"/>
                </a:solidFill>
              </a:rPr>
              <a:t>PO </a:t>
            </a:r>
            <a:r>
              <a:rPr lang="fr-FR" altLang="fr-FR" sz="2000" dirty="0">
                <a:solidFill>
                  <a:prstClr val="black"/>
                </a:solidFill>
              </a:rPr>
              <a:t>AQU pour </a:t>
            </a:r>
            <a:r>
              <a:rPr lang="fr-FR" altLang="fr-FR" sz="2000" dirty="0" smtClean="0">
                <a:solidFill>
                  <a:prstClr val="black"/>
                </a:solidFill>
              </a:rPr>
              <a:t>4,8M</a:t>
            </a:r>
            <a:r>
              <a:rPr lang="fr-FR" altLang="fr-FR" sz="2000" dirty="0">
                <a:solidFill>
                  <a:prstClr val="black"/>
                </a:solidFill>
              </a:rPr>
              <a:t>€  </a:t>
            </a:r>
            <a:r>
              <a:rPr lang="fr-FR" altLang="fr-FR" sz="2000" dirty="0" smtClean="0">
                <a:solidFill>
                  <a:prstClr val="black"/>
                </a:solidFill>
              </a:rPr>
              <a:t>(1,04% </a:t>
            </a:r>
            <a:r>
              <a:rPr lang="fr-FR" altLang="fr-FR" sz="2000" dirty="0">
                <a:solidFill>
                  <a:prstClr val="black"/>
                </a:solidFill>
              </a:rPr>
              <a:t>de la maquette totale)</a:t>
            </a:r>
          </a:p>
          <a:p>
            <a:pPr marL="285750" indent="-285750">
              <a:buFontTx/>
              <a:buChar char="-"/>
            </a:pPr>
            <a:r>
              <a:rPr lang="fr-FR" altLang="fr-FR" sz="2000" dirty="0" smtClean="0">
                <a:solidFill>
                  <a:prstClr val="black"/>
                </a:solidFill>
              </a:rPr>
              <a:t>PO </a:t>
            </a:r>
            <a:r>
              <a:rPr lang="fr-FR" altLang="fr-FR" sz="2000" dirty="0">
                <a:solidFill>
                  <a:prstClr val="black"/>
                </a:solidFill>
              </a:rPr>
              <a:t>LIM pour </a:t>
            </a:r>
            <a:r>
              <a:rPr lang="fr-FR" altLang="fr-FR" sz="2000" dirty="0" smtClean="0">
                <a:solidFill>
                  <a:prstClr val="black"/>
                </a:solidFill>
              </a:rPr>
              <a:t>6,28M</a:t>
            </a:r>
            <a:r>
              <a:rPr lang="fr-FR" altLang="fr-FR" sz="2000" dirty="0">
                <a:solidFill>
                  <a:prstClr val="black"/>
                </a:solidFill>
              </a:rPr>
              <a:t>€  </a:t>
            </a:r>
            <a:r>
              <a:rPr lang="fr-FR" altLang="fr-FR" sz="2000" dirty="0" smtClean="0">
                <a:solidFill>
                  <a:prstClr val="black"/>
                </a:solidFill>
              </a:rPr>
              <a:t>(4,34%)</a:t>
            </a:r>
            <a:endParaRPr lang="fr-FR" altLang="fr-FR" sz="2000" dirty="0">
              <a:solidFill>
                <a:prstClr val="black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altLang="fr-FR" sz="2000" dirty="0" smtClean="0">
                <a:solidFill>
                  <a:prstClr val="black"/>
                </a:solidFill>
              </a:rPr>
              <a:t>PO </a:t>
            </a:r>
            <a:r>
              <a:rPr lang="fr-FR" altLang="fr-FR" sz="2000" dirty="0">
                <a:solidFill>
                  <a:prstClr val="black"/>
                </a:solidFill>
              </a:rPr>
              <a:t>POC </a:t>
            </a:r>
            <a:r>
              <a:rPr lang="fr-FR" altLang="fr-FR" sz="2000">
                <a:solidFill>
                  <a:prstClr val="black"/>
                </a:solidFill>
              </a:rPr>
              <a:t>pour </a:t>
            </a:r>
            <a:r>
              <a:rPr lang="fr-FR" altLang="fr-FR" sz="2000" smtClean="0">
                <a:solidFill>
                  <a:prstClr val="black"/>
                </a:solidFill>
              </a:rPr>
              <a:t>10,8 M</a:t>
            </a:r>
            <a:r>
              <a:rPr lang="fr-FR" altLang="fr-FR" sz="2000" dirty="0">
                <a:solidFill>
                  <a:prstClr val="black"/>
                </a:solidFill>
              </a:rPr>
              <a:t>€  </a:t>
            </a:r>
            <a:r>
              <a:rPr lang="fr-FR" altLang="fr-FR" sz="2000" dirty="0" smtClean="0">
                <a:solidFill>
                  <a:prstClr val="black"/>
                </a:solidFill>
              </a:rPr>
              <a:t>(4,03%)</a:t>
            </a:r>
            <a:endParaRPr lang="fr-FR" altLang="fr-FR" sz="2000" dirty="0">
              <a:solidFill>
                <a:prstClr val="black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36" y="1349391"/>
            <a:ext cx="1524000" cy="1143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39" y="3044623"/>
            <a:ext cx="1482262" cy="11205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039" y="3351612"/>
            <a:ext cx="1783492" cy="780601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9701701" y="3416805"/>
            <a:ext cx="1968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Principales baisses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87608" y="3416805"/>
            <a:ext cx="2129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Principales hausses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570455" y="4187325"/>
            <a:ext cx="50800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Compétitivité des PME:                       + 17,78 M€</a:t>
            </a:r>
          </a:p>
          <a:p>
            <a:pPr marL="285750" indent="-285750">
              <a:spcBef>
                <a:spcPts val="4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Création/ ESS (FSE) :                             +  1,3 M€</a:t>
            </a:r>
          </a:p>
          <a:p>
            <a:pPr marL="285750" indent="-285750">
              <a:spcBef>
                <a:spcPts val="4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Patrimoine culturel :                              + 1M€</a:t>
            </a:r>
          </a:p>
          <a:p>
            <a:pPr marL="285750" indent="-285750">
              <a:spcBef>
                <a:spcPts val="400"/>
              </a:spcBef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Revitalisation urbaine :                         + 1,2M€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032830" y="4132213"/>
            <a:ext cx="394990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dirty="0" smtClean="0">
                <a:solidFill>
                  <a:srgbClr val="002060"/>
                </a:solidFill>
              </a:rPr>
              <a:t>Transition numérique : - 7M€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dirty="0" smtClean="0">
                <a:solidFill>
                  <a:srgbClr val="002060"/>
                </a:solidFill>
              </a:rPr>
              <a:t>Transition </a:t>
            </a:r>
            <a:r>
              <a:rPr lang="fr-FR" dirty="0">
                <a:solidFill>
                  <a:srgbClr val="002060"/>
                </a:solidFill>
              </a:rPr>
              <a:t>énergétique (OT4) : </a:t>
            </a:r>
            <a:r>
              <a:rPr lang="fr-FR" dirty="0" smtClean="0">
                <a:solidFill>
                  <a:srgbClr val="002060"/>
                </a:solidFill>
              </a:rPr>
              <a:t> - </a:t>
            </a:r>
            <a:r>
              <a:rPr lang="fr-FR" dirty="0">
                <a:solidFill>
                  <a:srgbClr val="002060"/>
                </a:solidFill>
              </a:rPr>
              <a:t>5,8 M€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dirty="0" smtClean="0">
                <a:solidFill>
                  <a:srgbClr val="002060"/>
                </a:solidFill>
              </a:rPr>
              <a:t>Innovation entreprises : - 3,4 </a:t>
            </a:r>
            <a:r>
              <a:rPr lang="fr-FR" dirty="0">
                <a:solidFill>
                  <a:srgbClr val="002060"/>
                </a:solidFill>
              </a:rPr>
              <a:t>M€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dirty="0" smtClean="0">
                <a:solidFill>
                  <a:srgbClr val="002060"/>
                </a:solidFill>
              </a:rPr>
              <a:t>Enseignement sup :     </a:t>
            </a:r>
            <a:r>
              <a:rPr lang="fr-FR" dirty="0">
                <a:solidFill>
                  <a:srgbClr val="002060"/>
                </a:solidFill>
              </a:rPr>
              <a:t>-</a:t>
            </a:r>
            <a:r>
              <a:rPr lang="fr-FR" dirty="0" smtClean="0">
                <a:solidFill>
                  <a:srgbClr val="002060"/>
                </a:solidFill>
              </a:rPr>
              <a:t> 1,1 </a:t>
            </a:r>
            <a:r>
              <a:rPr lang="fr-FR" dirty="0">
                <a:solidFill>
                  <a:srgbClr val="002060"/>
                </a:solidFill>
              </a:rPr>
              <a:t>M</a:t>
            </a:r>
            <a:r>
              <a:rPr lang="fr-FR" dirty="0" smtClean="0">
                <a:solidFill>
                  <a:srgbClr val="002060"/>
                </a:solidFill>
              </a:rPr>
              <a:t>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61572" y="3152097"/>
            <a:ext cx="5297791" cy="298662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923947" y="3152096"/>
            <a:ext cx="4058788" cy="298662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788160" y="138163"/>
            <a:ext cx="105323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2060"/>
                </a:solidFill>
                <a:latin typeface="Calibri Light" panose="020F0302020204030204"/>
              </a:rPr>
              <a:t>Modification stratégique des 3 programmes : propositions</a:t>
            </a:r>
          </a:p>
        </p:txBody>
      </p:sp>
    </p:spTree>
    <p:extLst>
      <p:ext uri="{BB962C8B-B14F-4D97-AF65-F5344CB8AC3E}">
        <p14:creationId xmlns:p14="http://schemas.microsoft.com/office/powerpoint/2010/main" val="340270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3016943" y="654702"/>
            <a:ext cx="8534401" cy="47525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PO FEDER-FSE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Limousin, Poitou-Charentes et Aquitaine</a:t>
            </a:r>
          </a:p>
          <a:p>
            <a:endParaRPr lang="fr-FR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fr-FR" sz="38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Décision pour approbation des critères de sélection : </a:t>
            </a:r>
            <a:r>
              <a:rPr lang="fr-FR" sz="3800" dirty="0" smtClean="0">
                <a:solidFill>
                  <a:srgbClr val="002060"/>
                </a:solidFill>
                <a:cs typeface="Calibri" panose="020F0502020204030204" pitchFamily="34" charset="0"/>
              </a:rPr>
              <a:t>modification </a:t>
            </a:r>
          </a:p>
          <a:p>
            <a:pPr marL="0" indent="0" algn="just">
              <a:buNone/>
            </a:pPr>
            <a:r>
              <a:rPr lang="fr-FR" sz="3300" dirty="0" smtClean="0">
                <a:solidFill>
                  <a:srgbClr val="002060"/>
                </a:solidFill>
                <a:cs typeface="Calibri" panose="020F0502020204030204" pitchFamily="34" charset="0"/>
              </a:rPr>
              <a:t>- pour les axes </a:t>
            </a:r>
            <a:r>
              <a:rPr lang="fr-FR" sz="330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fr-FR" sz="3300" dirty="0" smtClean="0">
                <a:solidFill>
                  <a:srgbClr val="002060"/>
                </a:solidFill>
                <a:cs typeface="Calibri" panose="020F0502020204030204" pitchFamily="34" charset="0"/>
              </a:rPr>
              <a:t>« CRII » des 3 PO</a:t>
            </a:r>
          </a:p>
          <a:p>
            <a:pPr>
              <a:buFontTx/>
              <a:buChar char="-"/>
            </a:pPr>
            <a:r>
              <a:rPr lang="fr-FR" sz="3300" dirty="0" smtClean="0">
                <a:solidFill>
                  <a:srgbClr val="002060"/>
                </a:solidFill>
                <a:cs typeface="Calibri" panose="020F0502020204030204" pitchFamily="34" charset="0"/>
              </a:rPr>
              <a:t>Pour l’axe 5 </a:t>
            </a:r>
            <a:r>
              <a:rPr lang="fr-FR" sz="3300" dirty="0">
                <a:solidFill>
                  <a:srgbClr val="002060"/>
                </a:solidFill>
              </a:rPr>
              <a:t> </a:t>
            </a:r>
            <a:r>
              <a:rPr lang="fr-FR" sz="3300" dirty="0" smtClean="0">
                <a:solidFill>
                  <a:srgbClr val="002060"/>
                </a:solidFill>
              </a:rPr>
              <a:t>« Protéger </a:t>
            </a:r>
            <a:r>
              <a:rPr lang="fr-FR" sz="3300" dirty="0">
                <a:solidFill>
                  <a:srgbClr val="002060"/>
                </a:solidFill>
              </a:rPr>
              <a:t>les ressources et le patrimoine </a:t>
            </a:r>
            <a:r>
              <a:rPr lang="fr-FR" sz="3300" dirty="0" smtClean="0">
                <a:solidFill>
                  <a:srgbClr val="002060"/>
                </a:solidFill>
              </a:rPr>
              <a:t>naturels » du PO Poitou-Charentes </a:t>
            </a:r>
            <a:endParaRPr lang="fr-FR" sz="33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fr-FR" sz="3300" dirty="0" smtClean="0">
                <a:solidFill>
                  <a:srgbClr val="002060"/>
                </a:solidFill>
                <a:cs typeface="Calibri" panose="020F0502020204030204" pitchFamily="34" charset="0"/>
              </a:rPr>
              <a:t>Pour l’Axe 6- OS 8.iii  et l’appel à projet 2021 du PO Poitou-Charentes «</a:t>
            </a:r>
            <a:r>
              <a:rPr lang="fr-FR" sz="3300" dirty="0" smtClean="0">
                <a:solidFill>
                  <a:srgbClr val="002060"/>
                </a:solidFill>
              </a:rPr>
              <a:t>Soutenir </a:t>
            </a:r>
            <a:r>
              <a:rPr lang="fr-FR" sz="3300" dirty="0">
                <a:solidFill>
                  <a:srgbClr val="002060"/>
                </a:solidFill>
              </a:rPr>
              <a:t>la création/reprise d’activités et la transmission </a:t>
            </a:r>
            <a:r>
              <a:rPr lang="fr-FR" sz="3300" dirty="0" smtClean="0">
                <a:solidFill>
                  <a:srgbClr val="002060"/>
                </a:solidFill>
              </a:rPr>
              <a:t>d’entreprises »</a:t>
            </a:r>
            <a:endParaRPr lang="fr-FR" sz="3300" dirty="0" smtClean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7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699660" y="2193022"/>
            <a:ext cx="9212943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5400" b="1" dirty="0" smtClean="0">
                <a:solidFill>
                  <a:srgbClr val="002060"/>
                </a:solidFill>
              </a:rPr>
              <a:t>IV.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du Comité </a:t>
            </a:r>
            <a:endParaRPr lang="fr-FR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05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2410817" y="186802"/>
            <a:ext cx="9212943" cy="7412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40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relance européen :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40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Initiative REACT-UE- Politique de cohésion</a:t>
            </a:r>
            <a:endParaRPr lang="fr-FR" sz="4000" b="1" dirty="0">
              <a:solidFill>
                <a:srgbClr val="00206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650003" y="1528548"/>
            <a:ext cx="8773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Montants supplémentaires alloués aux PO 2014-2020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Base : statistiques économiques et sociales d’octobre 2020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Estimation France : entre 3,6 et 3,9Mrds € </a:t>
            </a:r>
          </a:p>
          <a:p>
            <a:pPr marL="342900" indent="-342900" algn="ctr">
              <a:buFont typeface="Symbol" panose="05050102010706020507" pitchFamily="18" charset="2"/>
              <a:buChar char="Þ"/>
            </a:pPr>
            <a:r>
              <a:rPr lang="fr-FR" sz="2400" i="1" dirty="0" smtClean="0">
                <a:solidFill>
                  <a:srgbClr val="002060"/>
                </a:solidFill>
              </a:rPr>
              <a:t>Estimation Nouvelle-Aquitaine : 210M€ </a:t>
            </a:r>
          </a:p>
          <a:p>
            <a:pPr algn="ctr"/>
            <a:r>
              <a:rPr lang="fr-FR" sz="2400" i="1" dirty="0">
                <a:solidFill>
                  <a:srgbClr val="002060"/>
                </a:solidFill>
              </a:rPr>
              <a:t>(</a:t>
            </a:r>
            <a:r>
              <a:rPr lang="fr-FR" sz="2400" i="1" dirty="0" smtClean="0">
                <a:solidFill>
                  <a:srgbClr val="002060"/>
                </a:solidFill>
              </a:rPr>
              <a:t>Tranche ferme 79%- Tranche 2022 conditionnelle 21%)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496990" y="3600242"/>
            <a:ext cx="90405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en-US" sz="2400" dirty="0">
                <a:solidFill>
                  <a:srgbClr val="002060"/>
                </a:solidFill>
              </a:rPr>
              <a:t>Création d’un nouvel OT et programmation des </a:t>
            </a:r>
            <a:r>
              <a:rPr lang="en-US" sz="2400" dirty="0" err="1" smtClean="0">
                <a:solidFill>
                  <a:srgbClr val="002060"/>
                </a:solidFill>
              </a:rPr>
              <a:t>crédits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REACT-EU au sein d’un axe spécifique dans les </a:t>
            </a:r>
            <a:r>
              <a:rPr lang="en-US" sz="2400" dirty="0" smtClean="0">
                <a:solidFill>
                  <a:srgbClr val="002060"/>
                </a:solidFill>
              </a:rPr>
              <a:t>PO : “Favoriser le redressement dans </a:t>
            </a:r>
            <a:r>
              <a:rPr lang="fr-FR" sz="2400" dirty="0" smtClean="0">
                <a:solidFill>
                  <a:srgbClr val="002060"/>
                </a:solidFill>
              </a:rPr>
              <a:t>le contexte du COVID-19 et préparer une relance verte, numérique et résiliente de l’économie”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Le taux de cofinancement peut aller jusqu’à 100% pour l’axe REACT (sauf aides d’Etat) </a:t>
            </a:r>
            <a:endParaRPr lang="fr-F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89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763592" y="1428537"/>
            <a:ext cx="886016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2060"/>
                </a:solidFill>
              </a:rPr>
              <a:t>T</a:t>
            </a:r>
            <a:r>
              <a:rPr lang="fr-FR" sz="2400" b="1" dirty="0" smtClean="0">
                <a:solidFill>
                  <a:srgbClr val="002060"/>
                </a:solidFill>
              </a:rPr>
              <a:t>rois </a:t>
            </a:r>
            <a:r>
              <a:rPr lang="fr-FR" sz="2400" b="1" dirty="0">
                <a:solidFill>
                  <a:srgbClr val="002060"/>
                </a:solidFill>
              </a:rPr>
              <a:t>principes pour les interventions à retenir : </a:t>
            </a:r>
            <a:endParaRPr lang="fr-FR" sz="2400" b="1" dirty="0" smtClean="0">
              <a:solidFill>
                <a:srgbClr val="002060"/>
              </a:solidFill>
            </a:endParaRPr>
          </a:p>
          <a:p>
            <a:pPr algn="ctr"/>
            <a:endParaRPr lang="fr-FR" sz="1200" b="1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Ne </a:t>
            </a:r>
            <a:r>
              <a:rPr lang="fr-FR" sz="2400" dirty="0">
                <a:solidFill>
                  <a:srgbClr val="002060"/>
                </a:solidFill>
              </a:rPr>
              <a:t>pas nuire en privilégiant des investissements durables et pérennes ; 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Remédier </a:t>
            </a:r>
            <a:r>
              <a:rPr lang="fr-FR" sz="2400" dirty="0">
                <a:solidFill>
                  <a:srgbClr val="002060"/>
                </a:solidFill>
              </a:rPr>
              <a:t>aux revers subis par les programmes existants du fait de la pandémie ; </a:t>
            </a:r>
          </a:p>
          <a:p>
            <a:pPr marL="285750" indent="-285750" algn="just">
              <a:buFont typeface="Wingdings" panose="05000000000000000000" pitchFamily="2" charset="2"/>
              <a:buChar char="P"/>
            </a:pPr>
            <a:r>
              <a:rPr lang="fr-FR" sz="2400" dirty="0" smtClean="0">
                <a:solidFill>
                  <a:srgbClr val="002060"/>
                </a:solidFill>
              </a:rPr>
              <a:t>Soutenir </a:t>
            </a:r>
            <a:r>
              <a:rPr lang="fr-FR" sz="2400" dirty="0">
                <a:solidFill>
                  <a:srgbClr val="002060"/>
                </a:solidFill>
              </a:rPr>
              <a:t>les solutions « gagnant-gagnant » permettant à la fois de faire face aux conséquences socio-économiques négatives de la crise et favoriser la transition vers une économie verte et numérique. </a:t>
            </a:r>
          </a:p>
          <a:p>
            <a:endParaRPr lang="fr-FR" dirty="0"/>
          </a:p>
        </p:txBody>
      </p:sp>
      <p:sp>
        <p:nvSpPr>
          <p:cNvPr id="7" name="Ellipse 6"/>
          <p:cNvSpPr/>
          <p:nvPr/>
        </p:nvSpPr>
        <p:spPr>
          <a:xfrm>
            <a:off x="7879738" y="5164659"/>
            <a:ext cx="3493827" cy="10407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PREPARER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907693" y="5144991"/>
            <a:ext cx="3493827" cy="10407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REPARER</a:t>
            </a:r>
            <a:endParaRPr lang="fr-F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410817" y="186802"/>
            <a:ext cx="9212943" cy="7412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40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relance européen :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40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Initiative REACT-UE- Politique de cohésion</a:t>
            </a:r>
            <a:endParaRPr lang="fr-FR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812680" y="1146120"/>
            <a:ext cx="908940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</a:rPr>
              <a:t>Pistes en Nouvelle-Aquitaine : </a:t>
            </a:r>
          </a:p>
          <a:p>
            <a:pPr algn="ctr"/>
            <a:endParaRPr lang="fr-FR" sz="1200" b="1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spc="20" dirty="0" smtClean="0">
                <a:solidFill>
                  <a:srgbClr val="002060"/>
                </a:solidFill>
              </a:rPr>
              <a:t>Soutien à l’investissement en faveur des PME (instruments financiers, PME touristiques, actions collectives en vue de la reprise, investissements productifs et de relocalisation industrielle</a:t>
            </a:r>
          </a:p>
          <a:p>
            <a:pPr algn="just"/>
            <a:endParaRPr lang="fr-FR" sz="1050" spc="2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spc="20" dirty="0" smtClean="0">
                <a:solidFill>
                  <a:srgbClr val="002060"/>
                </a:solidFill>
              </a:rPr>
              <a:t>Transitions énergétique et écologique: Mobilité douce urbaine, verdissement transport en commun en zones urbaines, rénovation énergétique de bâtiments (publics, privés…), verdissement d’un secteur sinistré par la crise, production d’énergies renouvelables, gestion améliorée eau/déchets</a:t>
            </a:r>
          </a:p>
          <a:p>
            <a:pPr algn="just"/>
            <a:endParaRPr lang="fr-FR" sz="1050" spc="2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spc="20" dirty="0" smtClean="0">
                <a:solidFill>
                  <a:srgbClr val="002060"/>
                </a:solidFill>
              </a:rPr>
              <a:t>Transition numérique : usages numériques des PME, numérisation des différents services (santé, formation, administration, commerce…), équipements numériques des établissements d’enseignements, espaces de travail partagé</a:t>
            </a:r>
          </a:p>
          <a:p>
            <a:pPr algn="just"/>
            <a:endParaRPr lang="fr-FR" sz="1050" spc="20" dirty="0" smtClean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spc="20" dirty="0" smtClean="0">
                <a:solidFill>
                  <a:srgbClr val="002060"/>
                </a:solidFill>
              </a:rPr>
              <a:t>Santé : Gérontopôle / centre technique Innovation-santé…</a:t>
            </a:r>
          </a:p>
          <a:p>
            <a:pPr algn="just"/>
            <a:endParaRPr lang="fr-FR" sz="1050" spc="20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spc="20" dirty="0" smtClean="0">
                <a:solidFill>
                  <a:srgbClr val="002060"/>
                </a:solidFill>
              </a:rPr>
              <a:t>Formation professionnelle/ apprentissage/ orientation</a:t>
            </a:r>
            <a:endParaRPr lang="fr-FR" spc="2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410817" y="186802"/>
            <a:ext cx="9212943" cy="7412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36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relance européen :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fr-FR" sz="36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Initiative REACT-UE- Politique de cohésion</a:t>
            </a:r>
            <a:endParaRPr lang="fr-FR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6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641761" y="1555210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Barbara Luecke</a:t>
            </a:r>
          </a:p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Chef d’unité – DG Agriculture et développement rural</a:t>
            </a:r>
          </a:p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 européenne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25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641600" y="1728561"/>
            <a:ext cx="8879122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>
                <a:solidFill>
                  <a:srgbClr val="002060"/>
                </a:solidFill>
              </a:rPr>
              <a:t>V</a:t>
            </a:r>
            <a:r>
              <a:rPr lang="fr-FR" sz="5400" b="1" i="1" dirty="0" smtClean="0">
                <a:solidFill>
                  <a:srgbClr val="002060"/>
                </a:solidFill>
              </a:rPr>
              <a:t>. </a:t>
            </a: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</a:t>
            </a:r>
          </a:p>
          <a:p>
            <a:pPr algn="ctr">
              <a:defRPr/>
            </a:pP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autres programmes européens</a:t>
            </a:r>
            <a:endParaRPr lang="fr-FR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91656" y="2003017"/>
            <a:ext cx="98512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54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</a:rPr>
              <a:t>Les </a:t>
            </a:r>
            <a:r>
              <a:rPr 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</a:rPr>
              <a:t>Programmes </a:t>
            </a:r>
            <a:r>
              <a:rPr lang="fr-FR" sz="54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</a:rPr>
              <a:t>de la </a:t>
            </a:r>
          </a:p>
          <a:p>
            <a:pPr algn="ctr">
              <a:defRPr/>
            </a:pPr>
            <a:r>
              <a:rPr lang="fr-FR" sz="54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</a:rPr>
              <a:t>Coopération Territoriale Européenne</a:t>
            </a:r>
          </a:p>
        </p:txBody>
      </p:sp>
    </p:spTree>
    <p:extLst>
      <p:ext uri="{BB962C8B-B14F-4D97-AF65-F5344CB8AC3E}">
        <p14:creationId xmlns:p14="http://schemas.microsoft.com/office/powerpoint/2010/main" val="33865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481949" y="464459"/>
            <a:ext cx="9430659" cy="452664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INTERREG </a:t>
            </a:r>
            <a:r>
              <a:rPr lang="fr-F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POCTEFA</a:t>
            </a:r>
          </a:p>
          <a:p>
            <a:pPr algn="ctr">
              <a:defRPr/>
            </a:pPr>
            <a:endParaRPr lang="fr-FR" sz="4800" b="1" i="1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Nombre de projets programmés pour la période 2014-2020 actuellement: </a:t>
            </a:r>
          </a:p>
          <a:p>
            <a:pPr marL="285750" indent="-285750">
              <a:buFontTx/>
              <a:buChar char="-"/>
            </a:pPr>
            <a:r>
              <a:rPr lang="fr-FR" sz="2400" b="1" dirty="0">
                <a:solidFill>
                  <a:srgbClr val="002060"/>
                </a:solidFill>
              </a:rPr>
              <a:t>174 projets programmés dont 83 avec participation néo-aquitain</a:t>
            </a:r>
          </a:p>
          <a:p>
            <a:endParaRPr lang="fr-FR" sz="2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Montant total FEDER alloué à ce jour:</a:t>
            </a:r>
          </a:p>
          <a:p>
            <a:r>
              <a:rPr lang="fr-FR" sz="2400" b="1" dirty="0">
                <a:solidFill>
                  <a:srgbClr val="002060"/>
                </a:solidFill>
              </a:rPr>
              <a:t>-  177,7 Millions </a:t>
            </a:r>
            <a:r>
              <a:rPr lang="fr-FR" sz="2400" b="1" dirty="0">
                <a:solidFill>
                  <a:srgbClr val="002060"/>
                </a:solidFill>
                <a:ea typeface="MS PGothic" pitchFamily="32" charset="-128"/>
              </a:rPr>
              <a:t>€ </a:t>
            </a:r>
            <a:endParaRPr lang="fr-FR" sz="2400" dirty="0">
              <a:solidFill>
                <a:srgbClr val="002060"/>
              </a:solidFill>
            </a:endParaRPr>
          </a:p>
          <a:p>
            <a:pPr defTabSz="449263" fontAlgn="base">
              <a:spcAft>
                <a:spcPct val="0"/>
              </a:spcAft>
              <a:buSzPct val="100000"/>
            </a:pPr>
            <a:endParaRPr lang="fr-FR" sz="2400" b="1" dirty="0">
              <a:solidFill>
                <a:srgbClr val="002060"/>
              </a:solidFill>
            </a:endParaRPr>
          </a:p>
          <a:p>
            <a:pPr defTabSz="449263" fontAlgn="base">
              <a:spcAft>
                <a:spcPct val="0"/>
              </a:spcAft>
              <a:buSzPct val="100000"/>
            </a:pPr>
            <a:r>
              <a:rPr lang="fr-FR" sz="2400" dirty="0">
                <a:solidFill>
                  <a:srgbClr val="002060"/>
                </a:solidFill>
              </a:rPr>
              <a:t>Montant global: </a:t>
            </a:r>
          </a:p>
          <a:p>
            <a:pPr marL="285750" indent="-285750" defTabSz="449263" fontAlgn="base">
              <a:spcAft>
                <a:spcPct val="0"/>
              </a:spcAft>
              <a:buSzPct val="100000"/>
              <a:buFontTx/>
              <a:buChar char="-"/>
            </a:pPr>
            <a:r>
              <a:rPr lang="fr-FR" sz="2400" b="1" dirty="0">
                <a:solidFill>
                  <a:srgbClr val="002060"/>
                </a:solidFill>
              </a:rPr>
              <a:t>177,9 M € de FEDER hors Assistance Technique</a:t>
            </a:r>
          </a:p>
          <a:p>
            <a:pPr defTabSz="449263" fontAlgn="base">
              <a:spcAft>
                <a:spcPct val="0"/>
              </a:spcAft>
              <a:buSzPct val="100000"/>
            </a:pPr>
            <a:endParaRPr lang="fr-FR" sz="2400" b="1" dirty="0">
              <a:solidFill>
                <a:srgbClr val="002060"/>
              </a:solidFill>
            </a:endParaRPr>
          </a:p>
          <a:p>
            <a:pPr defTabSz="449263" fontAlgn="base">
              <a:spcAft>
                <a:spcPct val="0"/>
              </a:spcAft>
              <a:buSzPct val="100000"/>
            </a:pPr>
            <a:r>
              <a:rPr lang="fr-FR" sz="2400" dirty="0">
                <a:solidFill>
                  <a:srgbClr val="002060"/>
                </a:solidFill>
              </a:rPr>
              <a:t>Trois appels à projet réalisés en 2016, 2017 et 2019</a:t>
            </a:r>
          </a:p>
          <a:p>
            <a:pPr defTabSz="449263" fontAlgn="base">
              <a:spcAft>
                <a:spcPct val="0"/>
              </a:spcAft>
              <a:buSzPct val="100000"/>
            </a:pPr>
            <a:r>
              <a:rPr lang="fr-FR" sz="2400" dirty="0">
                <a:solidFill>
                  <a:srgbClr val="002060"/>
                </a:solidFill>
              </a:rPr>
              <a:t>avec liste d’attente si FEDER disponible (100% de l’enveloppe est programmée)</a:t>
            </a:r>
            <a:endParaRPr lang="fr-FR" sz="2400" b="1" i="1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7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370" y="2727782"/>
            <a:ext cx="2310938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66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81949" y="217714"/>
            <a:ext cx="9430659" cy="5675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INTERREG </a:t>
            </a:r>
            <a:r>
              <a:rPr lang="fr-F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SUDOE</a:t>
            </a:r>
          </a:p>
          <a:p>
            <a:endParaRPr lang="fr-FR" sz="2400" dirty="0" smtClean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Nombre de projets programmés pour la période 2014-2020 à ce jour :  </a:t>
            </a:r>
          </a:p>
          <a:p>
            <a:pPr marL="285750" indent="-285750">
              <a:buFontTx/>
              <a:buChar char="-"/>
            </a:pPr>
            <a:r>
              <a:rPr lang="fr-FR" sz="2400" b="1" dirty="0">
                <a:solidFill>
                  <a:srgbClr val="002060"/>
                </a:solidFill>
              </a:rPr>
              <a:t>65 projets avec un/des partenaire/s Néo-aquitain</a:t>
            </a:r>
          </a:p>
          <a:p>
            <a:endParaRPr lang="fr-FR" sz="2400" b="1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Montant FEDER total alloué à ce jour:</a:t>
            </a:r>
          </a:p>
          <a:p>
            <a:r>
              <a:rPr lang="fr-FR" sz="2400" b="1" dirty="0">
                <a:solidFill>
                  <a:srgbClr val="002060"/>
                </a:solidFill>
              </a:rPr>
              <a:t>- 141 Millions </a:t>
            </a:r>
            <a:r>
              <a:rPr lang="fr-FR" sz="2400" b="1" dirty="0">
                <a:solidFill>
                  <a:srgbClr val="002060"/>
                </a:solidFill>
                <a:ea typeface="MS PGothic" pitchFamily="32" charset="-128"/>
              </a:rPr>
              <a:t>€ </a:t>
            </a:r>
          </a:p>
          <a:p>
            <a:endParaRPr lang="fr-FR" sz="2400" b="1" dirty="0">
              <a:solidFill>
                <a:srgbClr val="002060"/>
              </a:solidFill>
              <a:ea typeface="MS PGothic" pitchFamily="32" charset="-128"/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Enveloppe FEDER totale pour la période 2014-2020:</a:t>
            </a:r>
          </a:p>
          <a:p>
            <a:r>
              <a:rPr lang="fr-FR" sz="2400" b="1" dirty="0">
                <a:solidFill>
                  <a:srgbClr val="002060"/>
                </a:solidFill>
              </a:rPr>
              <a:t>-  141</a:t>
            </a:r>
            <a:r>
              <a:rPr lang="fr-FR" sz="2400" b="1" dirty="0">
                <a:solidFill>
                  <a:srgbClr val="002060"/>
                </a:solidFill>
                <a:ea typeface="MS PGothic" pitchFamily="32" charset="-128"/>
              </a:rPr>
              <a:t> Million € hors Assistance Technique</a:t>
            </a:r>
          </a:p>
          <a:p>
            <a:endParaRPr lang="fr-FR" sz="2400" b="1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Un appel à projet réalisé en 2015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appel à projet en 2016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appel à projet en 2018</a:t>
            </a:r>
          </a:p>
          <a:p>
            <a:r>
              <a:rPr lang="fr-FR" sz="2400" dirty="0">
                <a:solidFill>
                  <a:srgbClr val="002060"/>
                </a:solidFill>
              </a:rPr>
              <a:t>2 appels à projets en 2019 (enveloppe totalement programmée)</a:t>
            </a:r>
          </a:p>
          <a:p>
            <a:endParaRPr lang="fr-FR" sz="2200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fr-FR" sz="2400" b="1" i="1" dirty="0">
              <a:solidFill>
                <a:srgbClr val="002060"/>
              </a:solidFill>
            </a:endParaRPr>
          </a:p>
        </p:txBody>
      </p:sp>
      <p:pic>
        <p:nvPicPr>
          <p:cNvPr id="5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240" y="2003745"/>
            <a:ext cx="2433454" cy="232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51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81949" y="478976"/>
            <a:ext cx="9430659" cy="51670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INTERREG ESPACE </a:t>
            </a: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ATLANTIQUE</a:t>
            </a:r>
          </a:p>
          <a:p>
            <a:endParaRPr lang="fr-FR" sz="2400" dirty="0" smtClean="0">
              <a:solidFill>
                <a:prstClr val="black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Nombre de projets programmés pour la période 2014-2020 :</a:t>
            </a:r>
          </a:p>
          <a:p>
            <a:r>
              <a:rPr lang="fr-FR" sz="2400" dirty="0">
                <a:solidFill>
                  <a:srgbClr val="002060"/>
                </a:solidFill>
              </a:rPr>
              <a:t>- </a:t>
            </a:r>
            <a:r>
              <a:rPr lang="fr-FR" sz="2400" b="1" dirty="0">
                <a:solidFill>
                  <a:srgbClr val="002060"/>
                </a:solidFill>
              </a:rPr>
              <a:t>26 projets avec un/des partenaire/s Néo-aquitain</a:t>
            </a:r>
          </a:p>
          <a:p>
            <a:endParaRPr lang="fr-FR" sz="2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Montant total FEDER alloué à ce jour :</a:t>
            </a:r>
          </a:p>
          <a:p>
            <a:pPr marL="285750" indent="-285750">
              <a:buFontTx/>
              <a:buChar char="-"/>
            </a:pPr>
            <a:r>
              <a:rPr lang="fr-FR" sz="2400" b="1" dirty="0">
                <a:solidFill>
                  <a:srgbClr val="002060"/>
                </a:solidFill>
              </a:rPr>
              <a:t>131,6 Millions </a:t>
            </a:r>
            <a:r>
              <a:rPr lang="fr-FR" sz="2400" b="1" dirty="0">
                <a:solidFill>
                  <a:srgbClr val="002060"/>
                </a:solidFill>
                <a:ea typeface="MS PGothic" pitchFamily="32" charset="-128"/>
              </a:rPr>
              <a:t>€ </a:t>
            </a:r>
          </a:p>
          <a:p>
            <a:endParaRPr lang="fr-FR" sz="2400" b="1" dirty="0">
              <a:solidFill>
                <a:srgbClr val="002060"/>
              </a:solidFill>
              <a:ea typeface="MS PGothic" pitchFamily="32" charset="-128"/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Enveloppe globale: </a:t>
            </a:r>
          </a:p>
          <a:p>
            <a:r>
              <a:rPr lang="fr-FR" sz="2400" dirty="0">
                <a:solidFill>
                  <a:srgbClr val="002060"/>
                </a:solidFill>
              </a:rPr>
              <a:t>- </a:t>
            </a:r>
            <a:r>
              <a:rPr lang="fr-FR" sz="2400" b="1" dirty="0">
                <a:solidFill>
                  <a:srgbClr val="002060"/>
                </a:solidFill>
              </a:rPr>
              <a:t>131,6 M €</a:t>
            </a:r>
            <a:r>
              <a:rPr lang="fr-FR" sz="2400" dirty="0">
                <a:solidFill>
                  <a:srgbClr val="002060"/>
                </a:solidFill>
              </a:rPr>
              <a:t> </a:t>
            </a:r>
            <a:r>
              <a:rPr lang="fr-FR" sz="2400" b="1" dirty="0">
                <a:solidFill>
                  <a:srgbClr val="002060"/>
                </a:solidFill>
              </a:rPr>
              <a:t>Millions </a:t>
            </a:r>
            <a:r>
              <a:rPr lang="fr-FR" sz="2400" b="1" dirty="0">
                <a:solidFill>
                  <a:srgbClr val="002060"/>
                </a:solidFill>
                <a:ea typeface="MS PGothic" pitchFamily="32" charset="-128"/>
              </a:rPr>
              <a:t>€ </a:t>
            </a:r>
            <a:r>
              <a:rPr lang="fr-FR" sz="2400" b="1" dirty="0">
                <a:solidFill>
                  <a:srgbClr val="002060"/>
                </a:solidFill>
              </a:rPr>
              <a:t> hors Assistance Technique</a:t>
            </a:r>
          </a:p>
          <a:p>
            <a:endParaRPr lang="fr-FR" sz="2400" b="1" dirty="0">
              <a:solidFill>
                <a:srgbClr val="002060"/>
              </a:solidFill>
              <a:ea typeface="MS PGothic" pitchFamily="32" charset="-128"/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Un appel à projet réalisé en 2017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appel à projets en 2018</a:t>
            </a:r>
          </a:p>
          <a:p>
            <a:pPr>
              <a:defRPr/>
            </a:pPr>
            <a:r>
              <a:rPr lang="fr-FR" sz="2400" b="1" i="1" dirty="0">
                <a:solidFill>
                  <a:srgbClr val="4472C4">
                    <a:lumMod val="75000"/>
                  </a:srgbClr>
                </a:solidFill>
              </a:rPr>
              <a:t>L’intégralité de l’enveloppe est programmée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154" y="3361058"/>
            <a:ext cx="2433454" cy="236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2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2481949" y="464462"/>
            <a:ext cx="9430659" cy="51670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INTERREG </a:t>
            </a:r>
            <a:r>
              <a:rPr lang="fr-F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</a:t>
            </a:r>
          </a:p>
          <a:p>
            <a:pPr algn="ctr"/>
            <a:endParaRPr lang="fr-FR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Nombre de projets programmés pour la période 2014-2020 :</a:t>
            </a:r>
          </a:p>
          <a:p>
            <a:r>
              <a:rPr lang="fr-FR" sz="2400" dirty="0">
                <a:solidFill>
                  <a:srgbClr val="002060"/>
                </a:solidFill>
              </a:rPr>
              <a:t>- </a:t>
            </a:r>
            <a:r>
              <a:rPr lang="fr-FR" sz="2400" b="1" dirty="0">
                <a:solidFill>
                  <a:srgbClr val="002060"/>
                </a:solidFill>
              </a:rPr>
              <a:t>8</a:t>
            </a:r>
            <a:r>
              <a:rPr lang="fr-FR" sz="2400" dirty="0">
                <a:solidFill>
                  <a:srgbClr val="002060"/>
                </a:solidFill>
              </a:rPr>
              <a:t> </a:t>
            </a:r>
            <a:r>
              <a:rPr lang="fr-FR" sz="2400" b="1" dirty="0">
                <a:solidFill>
                  <a:srgbClr val="002060"/>
                </a:solidFill>
              </a:rPr>
              <a:t>projets avec un/des partenaire/s Néo-aquitain</a:t>
            </a:r>
            <a:endParaRPr lang="fr-FR" sz="2400" dirty="0">
              <a:solidFill>
                <a:srgbClr val="002060"/>
              </a:solidFill>
            </a:endParaRPr>
          </a:p>
          <a:p>
            <a:endParaRPr lang="fr-FR" sz="2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Montant FEDER alloué : </a:t>
            </a:r>
          </a:p>
          <a:p>
            <a:r>
              <a:rPr lang="fr-FR" sz="2400" dirty="0">
                <a:solidFill>
                  <a:srgbClr val="002060"/>
                </a:solidFill>
              </a:rPr>
              <a:t>- </a:t>
            </a:r>
            <a:r>
              <a:rPr lang="fr-FR" sz="2400" b="1" dirty="0">
                <a:solidFill>
                  <a:srgbClr val="002060"/>
                </a:solidFill>
              </a:rPr>
              <a:t>359 Millions €</a:t>
            </a:r>
            <a:endParaRPr lang="fr-FR" sz="2400" dirty="0">
              <a:solidFill>
                <a:srgbClr val="002060"/>
              </a:solidFill>
            </a:endParaRPr>
          </a:p>
          <a:p>
            <a:endParaRPr lang="fr-FR" sz="2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Enveloppe globale du Programme: </a:t>
            </a:r>
          </a:p>
          <a:p>
            <a:r>
              <a:rPr lang="en-GB" sz="2400" b="1" dirty="0">
                <a:solidFill>
                  <a:srgbClr val="002060"/>
                </a:solidFill>
              </a:rPr>
              <a:t>- 3</a:t>
            </a:r>
            <a:r>
              <a:rPr lang="fr-FR" sz="2400" b="1" dirty="0">
                <a:solidFill>
                  <a:srgbClr val="002060"/>
                </a:solidFill>
              </a:rPr>
              <a:t>59 Millions €</a:t>
            </a:r>
          </a:p>
          <a:p>
            <a:endParaRPr lang="fr-FR" sz="2400" dirty="0">
              <a:solidFill>
                <a:srgbClr val="002060"/>
              </a:solidFill>
            </a:endParaRPr>
          </a:p>
          <a:p>
            <a:r>
              <a:rPr lang="fr-FR" sz="2400" dirty="0">
                <a:solidFill>
                  <a:srgbClr val="002060"/>
                </a:solidFill>
              </a:rPr>
              <a:t>Un premier appel en 2015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deuxième appel 2016 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troisième appel en 2017</a:t>
            </a:r>
          </a:p>
          <a:p>
            <a:r>
              <a:rPr lang="fr-FR" sz="2400" dirty="0">
                <a:solidFill>
                  <a:srgbClr val="002060"/>
                </a:solidFill>
              </a:rPr>
              <a:t>Un quatrième appel en 2018 (100% de l’enveloppe programmée)</a:t>
            </a:r>
          </a:p>
          <a:p>
            <a:pPr algn="ctr">
              <a:defRPr/>
            </a:pPr>
            <a:endParaRPr lang="fr-FR" sz="2400" b="1" i="1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8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496" y="3236160"/>
            <a:ext cx="2349669" cy="189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0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770030" y="1496335"/>
            <a:ext cx="8051808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Programmes Opérationnels Interrégionaux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51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3055166" y="251336"/>
            <a:ext cx="7946663" cy="986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r>
              <a:rPr lang="fr-FR" altLang="fr-FR" sz="14400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Calibri"/>
                <a:ea typeface="Maven Pro Black"/>
                <a:cs typeface="Maven Pro Black"/>
              </a:rPr>
              <a:t/>
            </a:r>
            <a:br>
              <a:rPr lang="fr-FR" altLang="fr-FR" sz="14400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Calibri"/>
                <a:ea typeface="Maven Pro Black"/>
                <a:cs typeface="Maven Pro Black"/>
              </a:rPr>
            </a:br>
            <a:r>
              <a:rPr lang="fr-FR" sz="1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Etat d’avancement du POI Pyrénées</a:t>
            </a:r>
          </a:p>
          <a:p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2592750" y="1480457"/>
            <a:ext cx="8534400" cy="4412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3600" b="1" dirty="0" smtClean="0">
              <a:solidFill>
                <a:srgbClr val="44546A">
                  <a:lumMod val="60000"/>
                  <a:lumOff val="4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7371" y="1485601"/>
            <a:ext cx="9080636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25 M € de FEDER </a:t>
            </a: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AG Région Occitanie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 axes </a:t>
            </a: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accompagner les </a:t>
            </a: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activités économiques </a:t>
            </a: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spécifiques des Pyrénées, et </a:t>
            </a: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valoriser le patrimoine pyrénéen </a:t>
            </a: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dans la perspective du développement touristique</a:t>
            </a:r>
          </a:p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Taux de </a:t>
            </a: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programmation : </a:t>
            </a:r>
            <a:r>
              <a:rPr lang="fr-FR" sz="24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65 </a:t>
            </a: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% </a:t>
            </a: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(14,4 M €), </a:t>
            </a:r>
            <a:r>
              <a:rPr lang="fr-FR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Taux de </a:t>
            </a:r>
            <a:r>
              <a:rPr lang="fr-FR" sz="24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réalisation  financière : 28 %</a:t>
            </a:r>
            <a:endParaRPr lang="fr-FR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fr-FR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Exemples en Nouvelle-Aquitaine : « Découverte de la Rhune » (réalité augmentée), Valorisation du Fort du </a:t>
            </a:r>
            <a:r>
              <a:rPr lang="fr-FR" sz="2400" dirty="0" err="1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Portalet</a:t>
            </a:r>
            <a:r>
              <a:rPr lang="fr-FR" sz="2400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gîte – refuge de Pont de Camps</a:t>
            </a:r>
            <a:endParaRPr lang="fr-FR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fr-FR" sz="2800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Travaux </a:t>
            </a:r>
            <a:r>
              <a:rPr lang="fr-FR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d’amélioration des procédures de mise œuvre en </a:t>
            </a:r>
            <a:r>
              <a:rPr lang="fr-FR" sz="2800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négociés avec </a:t>
            </a:r>
            <a:r>
              <a:rPr lang="fr-FR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l’autorité de gestion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572" y="1214239"/>
            <a:ext cx="2236308" cy="278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3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3213140" y="0"/>
            <a:ext cx="8238629" cy="1045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r>
              <a:rPr lang="fr-FR" altLang="fr-FR" sz="12800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sz="12800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r>
              <a:rPr lang="fr-FR" sz="1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Etat d’avancement du POI Massif centra</a:t>
            </a:r>
            <a:r>
              <a:rPr lang="fr-FR" sz="1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 </a:t>
            </a:r>
          </a:p>
          <a:p>
            <a:pPr algn="ctr"/>
            <a: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93631" y="957700"/>
            <a:ext cx="8877649" cy="56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fr-FR" altLang="fr-F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40 M€ FEDER </a:t>
            </a:r>
            <a:r>
              <a:rPr lang="fr-FR" alt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- AG GIP Massif Central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fr-FR" alt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3 axes : préserver et valoriser les </a:t>
            </a:r>
            <a:r>
              <a:rPr lang="fr-FR" altLang="fr-F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ressources naturelles</a:t>
            </a:r>
            <a:r>
              <a:rPr lang="fr-FR" alt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développer la </a:t>
            </a:r>
            <a:r>
              <a:rPr lang="fr-FR" altLang="fr-F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filière bois, </a:t>
            </a:r>
            <a:r>
              <a:rPr lang="fr-FR" alt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accompagner les </a:t>
            </a:r>
            <a:r>
              <a:rPr lang="fr-FR" altLang="fr-F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nouveaux modes de développement des territoires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Etat d’avancement de la </a:t>
            </a:r>
            <a:r>
              <a:rPr lang="fr-F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programmation : 63% </a:t>
            </a:r>
            <a:r>
              <a:rPr 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- 24,4 M € de FEDER </a:t>
            </a:r>
            <a:endParaRPr lang="fr-FR" sz="1400" dirty="0">
              <a:solidFill>
                <a:srgbClr val="00206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2019 : lancement de l’Appel à projet Itinérances et de l’AMI Biodiversité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fr-FR" sz="2400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Exemples de projets en Nouvelle-Aquitaine : accompagnement de la filière Douglas ; développement des pôles de nature de Guéret et de Brive ; mise en place de territoires d’accueil (ex  : CC Creuse Grand Sud)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  <a:buClr>
                <a:srgbClr val="FFC000"/>
              </a:buClr>
              <a:defRPr/>
            </a:pPr>
            <a:endParaRPr lang="fr-FR" sz="2400" dirty="0">
              <a:solidFill>
                <a:srgbClr val="00206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77" y="1848135"/>
            <a:ext cx="2760414" cy="293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7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3491614" y="192153"/>
            <a:ext cx="7220948" cy="8418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r>
              <a:rPr lang="fr-FR" sz="1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Etat d’avancement du POI Loire</a:t>
            </a:r>
          </a:p>
          <a:p>
            <a:pPr algn="ctr"/>
            <a:r>
              <a:rPr lang="fr-F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  <a:t/>
            </a:r>
            <a:br>
              <a:rPr lang="fr-FR" altLang="fr-FR" b="1" cap="small" spc="20" dirty="0" smtClean="0">
                <a:solidFill>
                  <a:srgbClr val="44546A">
                    <a:lumMod val="60000"/>
                    <a:lumOff val="40000"/>
                  </a:srgbClr>
                </a:solidFill>
                <a:latin typeface="Maven Pro Black"/>
                <a:ea typeface="Maven Pro Black"/>
                <a:cs typeface="Maven Pro Black"/>
              </a:rPr>
            </a:b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83976" y="1267468"/>
            <a:ext cx="9341769" cy="471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  <a:buClr>
                <a:srgbClr val="FFC000"/>
              </a:buClr>
            </a:pPr>
            <a:endParaRPr lang="fr-FR" altLang="fr-FR" sz="300" b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fr-FR" altLang="fr-FR" sz="2400" b="1" dirty="0">
                <a:solidFill>
                  <a:srgbClr val="002060"/>
                </a:solidFill>
              </a:rPr>
              <a:t>33 M€ FEDER </a:t>
            </a:r>
            <a:r>
              <a:rPr lang="fr-FR" altLang="fr-FR" sz="2400" dirty="0">
                <a:solidFill>
                  <a:srgbClr val="002060"/>
                </a:solidFill>
              </a:rPr>
              <a:t>– AG Région Centre Val de Loire</a:t>
            </a:r>
          </a:p>
          <a:p>
            <a:pPr marL="342900" indent="-342900" algn="just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fr-FR" altLang="fr-FR" sz="2400" dirty="0">
                <a:solidFill>
                  <a:srgbClr val="002060"/>
                </a:solidFill>
              </a:rPr>
              <a:t>2 axes : accroître la </a:t>
            </a:r>
            <a:r>
              <a:rPr lang="fr-FR" altLang="fr-FR" sz="2400" b="1" dirty="0">
                <a:solidFill>
                  <a:srgbClr val="002060"/>
                </a:solidFill>
              </a:rPr>
              <a:t>résilience au risque d’inondation</a:t>
            </a:r>
            <a:r>
              <a:rPr lang="fr-FR" altLang="fr-FR" sz="2400" dirty="0">
                <a:solidFill>
                  <a:srgbClr val="002060"/>
                </a:solidFill>
              </a:rPr>
              <a:t>, préserver la biodiversité  et valoriser le </a:t>
            </a:r>
            <a:r>
              <a:rPr lang="fr-FR" altLang="fr-FR" sz="2400" b="1" dirty="0">
                <a:solidFill>
                  <a:srgbClr val="002060"/>
                </a:solidFill>
              </a:rPr>
              <a:t>patrimoine naturel et culturel</a:t>
            </a:r>
          </a:p>
          <a:p>
            <a:pPr marL="342900" indent="-342900" algn="just"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fr-FR" altLang="fr-FR" sz="2400" dirty="0">
                <a:solidFill>
                  <a:srgbClr val="002060"/>
                </a:solidFill>
              </a:rPr>
              <a:t>Etat d’avancement de la </a:t>
            </a:r>
            <a:r>
              <a:rPr lang="fr-FR" altLang="fr-FR" sz="2400" b="1" dirty="0">
                <a:solidFill>
                  <a:srgbClr val="002060"/>
                </a:solidFill>
              </a:rPr>
              <a:t>programmation : 83,5 % </a:t>
            </a:r>
            <a:r>
              <a:rPr lang="fr-FR" altLang="fr-FR" sz="2400" dirty="0">
                <a:solidFill>
                  <a:srgbClr val="002060"/>
                </a:solidFill>
              </a:rPr>
              <a:t>- 27,56 M €</a:t>
            </a:r>
          </a:p>
          <a:p>
            <a:pPr algn="just">
              <a:spcBef>
                <a:spcPct val="0"/>
              </a:spcBef>
              <a:buClr>
                <a:srgbClr val="FFC000"/>
              </a:buClr>
            </a:pPr>
            <a:endParaRPr lang="fr-FR" altLang="fr-FR" sz="2400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0"/>
              </a:spcBef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fr-FR" altLang="fr-FR" sz="2400" dirty="0">
                <a:solidFill>
                  <a:srgbClr val="002060"/>
                </a:solidFill>
              </a:rPr>
              <a:t>Exemple de projets en Nouvelle-Aquitaine : travaux de restauration de la continuité écologique de deux seuils sur la Vienne ; animation de contrats territoriaux des milieux aquatiques ; programme d'Action de Prévention des Inondations (PAPI Vienne aval</a:t>
            </a:r>
            <a:r>
              <a:rPr lang="fr-FR" altLang="fr-FR" sz="2400" dirty="0" smtClean="0">
                <a:solidFill>
                  <a:srgbClr val="002060"/>
                </a:solidFill>
              </a:rPr>
              <a:t>)</a:t>
            </a:r>
            <a:endParaRPr lang="fr-FR" altLang="fr-FR" dirty="0">
              <a:solidFill>
                <a:srgbClr val="002060"/>
              </a:solidFill>
            </a:endParaRPr>
          </a:p>
          <a:p>
            <a:pPr algn="just">
              <a:spcBef>
                <a:spcPct val="0"/>
              </a:spcBef>
              <a:buClr>
                <a:srgbClr val="FFC000"/>
              </a:buClr>
            </a:pPr>
            <a:r>
              <a:rPr lang="fr-FR" altLang="fr-FR" sz="2400" dirty="0">
                <a:solidFill>
                  <a:srgbClr val="002060"/>
                </a:solidFill>
              </a:rPr>
              <a:t> </a:t>
            </a:r>
          </a:p>
          <a:p>
            <a:pPr algn="just">
              <a:spcBef>
                <a:spcPct val="0"/>
              </a:spcBef>
              <a:buClr>
                <a:srgbClr val="FFC000"/>
              </a:buClr>
            </a:pPr>
            <a:endParaRPr lang="fr-FR" altLang="fr-FR" sz="2000" dirty="0">
              <a:solidFill>
                <a:srgbClr val="00206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07" y="2180909"/>
            <a:ext cx="2422341" cy="288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645207" y="1404291"/>
            <a:ext cx="9062356" cy="1255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Loredana Von Butlar</a:t>
            </a:r>
          </a:p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Chef d’unité – DG Politique régionale et urbaine</a:t>
            </a:r>
          </a:p>
          <a:p>
            <a:pPr algn="ctr">
              <a:defRPr/>
            </a:pPr>
            <a:r>
              <a:rPr lang="fr-FR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Commission européenne</a:t>
            </a:r>
            <a:endParaRPr lang="fr-FR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767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20657" y="2454278"/>
            <a:ext cx="11791951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fr-FR" sz="6600" b="1" dirty="0" smtClean="0">
                <a:solidFill>
                  <a:srgbClr val="002060"/>
                </a:solidFill>
              </a:rPr>
              <a:t>VI. </a:t>
            </a:r>
            <a:r>
              <a:rPr lang="fr-FR" sz="66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  <a:endParaRPr lang="fr-FR" sz="6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9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84554" y="5291015"/>
            <a:ext cx="3384061" cy="1117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24" y="5264265"/>
            <a:ext cx="3471344" cy="152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4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712877" y="882262"/>
            <a:ext cx="888854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altLang="fr-FR" sz="2400" b="1" kern="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Etat d’avancement </a:t>
            </a:r>
            <a:r>
              <a:rPr lang="fr-FR" altLang="fr-FR" sz="2400" b="1" kern="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des Programmes </a:t>
            </a:r>
            <a:r>
              <a:rPr lang="fr-FR" altLang="fr-FR" sz="2400" b="1" kern="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européens en Nouvelle-Aquitaine : « L’Europe sur les territoires  »</a:t>
            </a:r>
          </a:p>
          <a:p>
            <a:pPr marL="514350" indent="-51435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altLang="fr-FR" sz="2400" b="1" kern="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Actions de communication des Fonds européens en Nouvelle-Aquitaine</a:t>
            </a:r>
          </a:p>
          <a:p>
            <a:pPr marL="514350" indent="-51435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altLang="fr-FR" sz="2400" b="1" kern="6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Etat d’avancement des programmes européens nationaux FSE-IEJ</a:t>
            </a:r>
          </a:p>
          <a:p>
            <a:pPr marL="514350" indent="-5143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sz="2400" b="1" kern="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Approbation, avis et information du Comité</a:t>
            </a:r>
          </a:p>
          <a:p>
            <a:pPr marL="514350" indent="-5143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sz="2400" b="1" kern="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Etats d’avancement des autres programmes européens</a:t>
            </a:r>
            <a:endParaRPr lang="fr-FR" sz="2400" b="1" kern="6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514350" indent="-51435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+mj-lt"/>
              <a:buAutoNum type="romanUcPeriod"/>
              <a:defRPr/>
            </a:pPr>
            <a:r>
              <a:rPr lang="fr-FR" altLang="fr-FR" sz="2400" b="1" kern="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Conclusions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261855" y="150684"/>
            <a:ext cx="9620223" cy="53502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Ordre du jour</a:t>
            </a:r>
            <a:endParaRPr lang="fr-FR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82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36800" y="6213231"/>
            <a:ext cx="3954585" cy="4532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7" y="6010121"/>
            <a:ext cx="1496876" cy="656402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38398" y="1564599"/>
            <a:ext cx="9158515" cy="2536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8700" indent="-1028700" algn="ctr">
              <a:buFontTx/>
              <a:buAutoNum type="romanUcPeriod"/>
              <a:defRPr/>
            </a:pPr>
            <a:r>
              <a:rPr lang="fr-FR" alt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Etat d’avancement </a:t>
            </a:r>
            <a:r>
              <a:rPr lang="fr-FR" altLang="fr-FR" sz="5400" b="1" kern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 Programmes </a:t>
            </a:r>
            <a:r>
              <a:rPr lang="fr-FR" altLang="fr-FR" sz="5400" b="1" kern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régionaux européens en Nouvelle-Aquitaine</a:t>
            </a:r>
          </a:p>
        </p:txBody>
      </p:sp>
    </p:spTree>
    <p:extLst>
      <p:ext uri="{BB962C8B-B14F-4D97-AF65-F5344CB8AC3E}">
        <p14:creationId xmlns:p14="http://schemas.microsoft.com/office/powerpoint/2010/main" val="286969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2326</TotalTime>
  <Words>1958</Words>
  <Application>Microsoft Office PowerPoint</Application>
  <PresentationFormat>Grand écran</PresentationFormat>
  <Paragraphs>390</Paragraphs>
  <Slides>71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71</vt:i4>
      </vt:variant>
    </vt:vector>
  </HeadingPairs>
  <TitlesOfParts>
    <vt:vector size="85" baseType="lpstr">
      <vt:lpstr>MS PGothic</vt:lpstr>
      <vt:lpstr>Arial</vt:lpstr>
      <vt:lpstr>Calibri</vt:lpstr>
      <vt:lpstr>Calibri Light</vt:lpstr>
      <vt:lpstr>Maven Pro Black</vt:lpstr>
      <vt:lpstr>Symbol</vt:lpstr>
      <vt:lpstr>Times New Roman</vt:lpstr>
      <vt:lpstr>Verdana</vt:lpstr>
      <vt:lpstr>Wingdings</vt:lpstr>
      <vt:lpstr>20_Office Theme</vt:lpstr>
      <vt:lpstr>Office Theme</vt:lpstr>
      <vt:lpstr>1_Office Theme</vt:lpstr>
      <vt:lpstr>2_Office Theme</vt:lpstr>
      <vt:lpstr>3_Office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Vanksen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Adrien Schuster</dc:creator>
  <cp:lastModifiedBy>Carine VERNHES</cp:lastModifiedBy>
  <cp:revision>273</cp:revision>
  <cp:lastPrinted>2019-10-17T07:38:30Z</cp:lastPrinted>
  <dcterms:created xsi:type="dcterms:W3CDTF">2017-06-19T15:38:39Z</dcterms:created>
  <dcterms:modified xsi:type="dcterms:W3CDTF">2020-11-04T17:48:34Z</dcterms:modified>
</cp:coreProperties>
</file>